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66" r:id="rId3"/>
    <p:sldId id="271" r:id="rId4"/>
    <p:sldId id="267" r:id="rId5"/>
    <p:sldId id="268" r:id="rId6"/>
    <p:sldId id="269" r:id="rId7"/>
    <p:sldId id="314" r:id="rId8"/>
    <p:sldId id="270" r:id="rId9"/>
    <p:sldId id="258" r:id="rId10"/>
    <p:sldId id="277" r:id="rId11"/>
    <p:sldId id="278" r:id="rId12"/>
    <p:sldId id="280" r:id="rId13"/>
    <p:sldId id="279" r:id="rId14"/>
    <p:sldId id="293" r:id="rId15"/>
    <p:sldId id="294" r:id="rId16"/>
    <p:sldId id="315" r:id="rId17"/>
    <p:sldId id="262" r:id="rId18"/>
    <p:sldId id="264" r:id="rId19"/>
    <p:sldId id="282" r:id="rId20"/>
    <p:sldId id="289" r:id="rId21"/>
    <p:sldId id="286" r:id="rId22"/>
    <p:sldId id="287" r:id="rId23"/>
    <p:sldId id="290" r:id="rId24"/>
    <p:sldId id="288" r:id="rId25"/>
    <p:sldId id="296" r:id="rId26"/>
    <p:sldId id="274" r:id="rId27"/>
    <p:sldId id="301" r:id="rId28"/>
    <p:sldId id="302" r:id="rId29"/>
    <p:sldId id="303" r:id="rId30"/>
    <p:sldId id="304" r:id="rId31"/>
    <p:sldId id="305" r:id="rId32"/>
    <p:sldId id="275" r:id="rId33"/>
    <p:sldId id="306" r:id="rId34"/>
    <p:sldId id="307" r:id="rId35"/>
    <p:sldId id="308" r:id="rId36"/>
    <p:sldId id="276" r:id="rId37"/>
    <p:sldId id="309" r:id="rId38"/>
    <p:sldId id="310" r:id="rId39"/>
    <p:sldId id="311" r:id="rId40"/>
    <p:sldId id="297" r:id="rId41"/>
    <p:sldId id="300" r:id="rId42"/>
    <p:sldId id="298" r:id="rId43"/>
    <p:sldId id="299" r:id="rId44"/>
    <p:sldId id="272" r:id="rId45"/>
    <p:sldId id="273" r:id="rId46"/>
    <p:sldId id="265" r:id="rId47"/>
    <p:sldId id="316" r:id="rId48"/>
    <p:sldId id="317" r:id="rId49"/>
    <p:sldId id="318" r:id="rId50"/>
    <p:sldId id="312" r:id="rId51"/>
    <p:sldId id="319" r:id="rId52"/>
    <p:sldId id="320" r:id="rId53"/>
    <p:sldId id="291" r:id="rId5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CE6"/>
    <a:srgbClr val="527AA8"/>
    <a:srgbClr val="547BA9"/>
    <a:srgbClr val="5E8BC0"/>
    <a:srgbClr val="334A67"/>
    <a:srgbClr val="3E5B7D"/>
    <a:srgbClr val="535B6C"/>
    <a:srgbClr val="7AB3F6"/>
    <a:srgbClr val="223244"/>
    <a:srgbClr val="4566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528A22-E044-7D4E-93DC-2B9DA24714DF}" v="80" dt="2023-12-01T11:20:46.6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12"/>
    <p:restoredTop sz="94673"/>
  </p:normalViewPr>
  <p:slideViewPr>
    <p:cSldViewPr snapToGrid="0">
      <p:cViewPr varScale="1">
        <p:scale>
          <a:sx n="115" d="100"/>
          <a:sy n="115" d="100"/>
        </p:scale>
        <p:origin x="74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na Sitbon" userId="f078022dcb8e1a12" providerId="LiveId" clId="{B0528A22-E044-7D4E-93DC-2B9DA24714DF}"/>
    <pc:docChg chg="modSld">
      <pc:chgData name="Nina Sitbon" userId="f078022dcb8e1a12" providerId="LiveId" clId="{B0528A22-E044-7D4E-93DC-2B9DA24714DF}" dt="2023-12-01T20:26:25.336" v="15" actId="20577"/>
      <pc:docMkLst>
        <pc:docMk/>
      </pc:docMkLst>
      <pc:sldChg chg="modSp mod">
        <pc:chgData name="Nina Sitbon" userId="f078022dcb8e1a12" providerId="LiveId" clId="{B0528A22-E044-7D4E-93DC-2B9DA24714DF}" dt="2023-12-01T20:26:25.336" v="15" actId="20577"/>
        <pc:sldMkLst>
          <pc:docMk/>
          <pc:sldMk cId="4240721658" sldId="272"/>
        </pc:sldMkLst>
        <pc:spChg chg="mod">
          <ac:chgData name="Nina Sitbon" userId="f078022dcb8e1a12" providerId="LiveId" clId="{B0528A22-E044-7D4E-93DC-2B9DA24714DF}" dt="2023-12-01T20:26:25.336" v="15" actId="20577"/>
          <ac:spMkLst>
            <pc:docMk/>
            <pc:sldMk cId="4240721658" sldId="272"/>
            <ac:spMk id="3" creationId="{7B83A00D-DA60-E531-1903-E1667FCAC1A2}"/>
          </ac:spMkLst>
        </pc:spChg>
      </pc:sldChg>
      <pc:sldChg chg="modSp mod">
        <pc:chgData name="Nina Sitbon" userId="f078022dcb8e1a12" providerId="LiveId" clId="{B0528A22-E044-7D4E-93DC-2B9DA24714DF}" dt="2023-12-01T20:26:16.298" v="7" actId="20577"/>
        <pc:sldMkLst>
          <pc:docMk/>
          <pc:sldMk cId="1768433406" sldId="298"/>
        </pc:sldMkLst>
        <pc:spChg chg="mod">
          <ac:chgData name="Nina Sitbon" userId="f078022dcb8e1a12" providerId="LiveId" clId="{B0528A22-E044-7D4E-93DC-2B9DA24714DF}" dt="2023-12-01T20:26:16.298" v="7" actId="20577"/>
          <ac:spMkLst>
            <pc:docMk/>
            <pc:sldMk cId="1768433406" sldId="298"/>
            <ac:spMk id="3" creationId="{7B83A00D-DA60-E531-1903-E1667FCAC1A2}"/>
          </ac:spMkLst>
        </pc:spChg>
      </pc:sldChg>
      <pc:sldChg chg="modSp mod">
        <pc:chgData name="Nina Sitbon" userId="f078022dcb8e1a12" providerId="LiveId" clId="{B0528A22-E044-7D4E-93DC-2B9DA24714DF}" dt="2023-12-01T20:26:20.546" v="11" actId="20577"/>
        <pc:sldMkLst>
          <pc:docMk/>
          <pc:sldMk cId="940832058" sldId="299"/>
        </pc:sldMkLst>
        <pc:spChg chg="mod">
          <ac:chgData name="Nina Sitbon" userId="f078022dcb8e1a12" providerId="LiveId" clId="{B0528A22-E044-7D4E-93DC-2B9DA24714DF}" dt="2023-12-01T20:26:20.546" v="11" actId="20577"/>
          <ac:spMkLst>
            <pc:docMk/>
            <pc:sldMk cId="940832058" sldId="299"/>
            <ac:spMk id="3" creationId="{7B83A00D-DA60-E531-1903-E1667FCAC1A2}"/>
          </ac:spMkLst>
        </pc:spChg>
      </pc:sldChg>
      <pc:sldChg chg="modSp mod">
        <pc:chgData name="Nina Sitbon" userId="f078022dcb8e1a12" providerId="LiveId" clId="{B0528A22-E044-7D4E-93DC-2B9DA24714DF}" dt="2023-12-01T20:26:12.378" v="3" actId="20577"/>
        <pc:sldMkLst>
          <pc:docMk/>
          <pc:sldMk cId="3104876102" sldId="300"/>
        </pc:sldMkLst>
        <pc:spChg chg="mod">
          <ac:chgData name="Nina Sitbon" userId="f078022dcb8e1a12" providerId="LiveId" clId="{B0528A22-E044-7D4E-93DC-2B9DA24714DF}" dt="2023-12-01T20:26:12.378" v="3" actId="20577"/>
          <ac:spMkLst>
            <pc:docMk/>
            <pc:sldMk cId="3104876102" sldId="300"/>
            <ac:spMk id="3" creationId="{7B83A00D-DA60-E531-1903-E1667FCAC1A2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spPr>
            <a:solidFill>
              <a:srgbClr val="405E82"/>
            </a:solidFill>
            <a:ln>
              <a:noFill/>
            </a:ln>
            <a:effectLst/>
          </c:spPr>
          <c:explosion val="1"/>
          <c:dPt>
            <c:idx val="0"/>
            <c:bubble3D val="0"/>
            <c:spPr>
              <a:solidFill>
                <a:srgbClr val="45668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7BE-EF4B-8153-598F837D787D}"/>
              </c:ext>
            </c:extLst>
          </c:dPt>
          <c:dPt>
            <c:idx val="1"/>
            <c:bubble3D val="0"/>
            <c:spPr>
              <a:solidFill>
                <a:srgbClr val="334A6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7BE-EF4B-8153-598F837D787D}"/>
              </c:ext>
            </c:extLst>
          </c:dPt>
          <c:dPt>
            <c:idx val="2"/>
            <c:bubble3D val="0"/>
            <c:spPr>
              <a:solidFill>
                <a:srgbClr val="22324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7BE-EF4B-8153-598F837D787D}"/>
              </c:ext>
            </c:extLst>
          </c:dPt>
          <c:dPt>
            <c:idx val="3"/>
            <c:bubble3D val="0"/>
            <c:spPr>
              <a:solidFill>
                <a:srgbClr val="405E8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034-5343-9491-B857EA426EC0}"/>
              </c:ext>
            </c:extLst>
          </c:dPt>
          <c:cat>
            <c:strRef>
              <c:f>Feuil1!$A$2:$A$5</c:f>
              <c:strCache>
                <c:ptCount val="4"/>
                <c:pt idx="0">
                  <c:v>1er trim.</c:v>
                </c:pt>
                <c:pt idx="1">
                  <c:v>2e trim.</c:v>
                </c:pt>
                <c:pt idx="2">
                  <c:v>3e trim.</c:v>
                </c:pt>
                <c:pt idx="3">
                  <c:v>4e trim.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4.5999999999999996</c:v>
                </c:pt>
                <c:pt idx="1">
                  <c:v>4.5999999999999996</c:v>
                </c:pt>
                <c:pt idx="2">
                  <c:v>4.5999999999999996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BE-EF4B-8153-598F837D78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5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spPr>
            <a:solidFill>
              <a:srgbClr val="405E82"/>
            </a:solidFill>
            <a:ln>
              <a:noFill/>
            </a:ln>
            <a:effectLst/>
          </c:spPr>
          <c:explosion val="1"/>
          <c:dPt>
            <c:idx val="0"/>
            <c:bubble3D val="0"/>
            <c:spPr>
              <a:solidFill>
                <a:srgbClr val="45668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7BE-EF4B-8153-598F837D787D}"/>
              </c:ext>
            </c:extLst>
          </c:dPt>
          <c:dPt>
            <c:idx val="1"/>
            <c:bubble3D val="0"/>
            <c:spPr>
              <a:solidFill>
                <a:srgbClr val="334A6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7BE-EF4B-8153-598F837D787D}"/>
              </c:ext>
            </c:extLst>
          </c:dPt>
          <c:dPt>
            <c:idx val="2"/>
            <c:bubble3D val="0"/>
            <c:spPr>
              <a:solidFill>
                <a:srgbClr val="22324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7BE-EF4B-8153-598F837D787D}"/>
              </c:ext>
            </c:extLst>
          </c:dPt>
          <c:dPt>
            <c:idx val="3"/>
            <c:bubble3D val="0"/>
            <c:spPr>
              <a:solidFill>
                <a:srgbClr val="405E8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034-5343-9491-B857EA426EC0}"/>
              </c:ext>
            </c:extLst>
          </c:dPt>
          <c:cat>
            <c:strRef>
              <c:f>Feuil1!$A$2:$A$5</c:f>
              <c:strCache>
                <c:ptCount val="4"/>
                <c:pt idx="0">
                  <c:v>1er trim.</c:v>
                </c:pt>
                <c:pt idx="1">
                  <c:v>2e trim.</c:v>
                </c:pt>
                <c:pt idx="2">
                  <c:v>3e trim.</c:v>
                </c:pt>
                <c:pt idx="3">
                  <c:v>4e trim.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4.5999999999999996</c:v>
                </c:pt>
                <c:pt idx="1">
                  <c:v>4.5999999999999996</c:v>
                </c:pt>
                <c:pt idx="2">
                  <c:v>4.5999999999999996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BE-EF4B-8153-598F837D78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7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spPr>
            <a:solidFill>
              <a:srgbClr val="405E82"/>
            </a:solidFill>
            <a:ln>
              <a:noFill/>
            </a:ln>
            <a:effectLst/>
          </c:spPr>
          <c:explosion val="1"/>
          <c:dPt>
            <c:idx val="0"/>
            <c:bubble3D val="0"/>
            <c:spPr>
              <a:solidFill>
                <a:srgbClr val="45668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7BE-EF4B-8153-598F837D787D}"/>
              </c:ext>
            </c:extLst>
          </c:dPt>
          <c:dPt>
            <c:idx val="1"/>
            <c:bubble3D val="0"/>
            <c:spPr>
              <a:solidFill>
                <a:srgbClr val="334A6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7BE-EF4B-8153-598F837D787D}"/>
              </c:ext>
            </c:extLst>
          </c:dPt>
          <c:dPt>
            <c:idx val="2"/>
            <c:bubble3D val="0"/>
            <c:spPr>
              <a:solidFill>
                <a:srgbClr val="22324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7BE-EF4B-8153-598F837D787D}"/>
              </c:ext>
            </c:extLst>
          </c:dPt>
          <c:dPt>
            <c:idx val="3"/>
            <c:bubble3D val="0"/>
            <c:spPr>
              <a:solidFill>
                <a:srgbClr val="405E8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034-5343-9491-B857EA426EC0}"/>
              </c:ext>
            </c:extLst>
          </c:dPt>
          <c:cat>
            <c:strRef>
              <c:f>Feuil1!$A$2:$A$5</c:f>
              <c:strCache>
                <c:ptCount val="4"/>
                <c:pt idx="0">
                  <c:v>1er trim.</c:v>
                </c:pt>
                <c:pt idx="1">
                  <c:v>2e trim.</c:v>
                </c:pt>
                <c:pt idx="2">
                  <c:v>3e trim.</c:v>
                </c:pt>
                <c:pt idx="3">
                  <c:v>4e trim.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4.5999999999999996</c:v>
                </c:pt>
                <c:pt idx="1">
                  <c:v>4.5999999999999996</c:v>
                </c:pt>
                <c:pt idx="2">
                  <c:v>4.5999999999999996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BE-EF4B-8153-598F837D78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spPr>
            <a:solidFill>
              <a:srgbClr val="405E82"/>
            </a:solidFill>
            <a:ln>
              <a:noFill/>
            </a:ln>
            <a:effectLst/>
          </c:spPr>
          <c:explosion val="1"/>
          <c:dPt>
            <c:idx val="0"/>
            <c:bubble3D val="0"/>
            <c:spPr>
              <a:solidFill>
                <a:srgbClr val="45668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7BE-EF4B-8153-598F837D787D}"/>
              </c:ext>
            </c:extLst>
          </c:dPt>
          <c:dPt>
            <c:idx val="1"/>
            <c:bubble3D val="0"/>
            <c:spPr>
              <a:solidFill>
                <a:srgbClr val="334A6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7BE-EF4B-8153-598F837D787D}"/>
              </c:ext>
            </c:extLst>
          </c:dPt>
          <c:dPt>
            <c:idx val="2"/>
            <c:bubble3D val="0"/>
            <c:spPr>
              <a:solidFill>
                <a:srgbClr val="22324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7BE-EF4B-8153-598F837D787D}"/>
              </c:ext>
            </c:extLst>
          </c:dPt>
          <c:dPt>
            <c:idx val="3"/>
            <c:bubble3D val="0"/>
            <c:spPr>
              <a:solidFill>
                <a:srgbClr val="405E8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034-5343-9491-B857EA426EC0}"/>
              </c:ext>
            </c:extLst>
          </c:dPt>
          <c:cat>
            <c:strRef>
              <c:f>Feuil1!$A$2:$A$5</c:f>
              <c:strCache>
                <c:ptCount val="4"/>
                <c:pt idx="0">
                  <c:v>1er trim.</c:v>
                </c:pt>
                <c:pt idx="1">
                  <c:v>2e trim.</c:v>
                </c:pt>
                <c:pt idx="2">
                  <c:v>3e trim.</c:v>
                </c:pt>
                <c:pt idx="3">
                  <c:v>4e trim.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4.5999999999999996</c:v>
                </c:pt>
                <c:pt idx="1">
                  <c:v>4.5999999999999996</c:v>
                </c:pt>
                <c:pt idx="2">
                  <c:v>4.5999999999999996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BE-EF4B-8153-598F837D78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spPr>
            <a:solidFill>
              <a:srgbClr val="405E82"/>
            </a:solidFill>
            <a:ln>
              <a:noFill/>
            </a:ln>
            <a:effectLst/>
          </c:spPr>
          <c:explosion val="1"/>
          <c:dPt>
            <c:idx val="0"/>
            <c:bubble3D val="0"/>
            <c:spPr>
              <a:solidFill>
                <a:srgbClr val="45668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7BE-EF4B-8153-598F837D787D}"/>
              </c:ext>
            </c:extLst>
          </c:dPt>
          <c:dPt>
            <c:idx val="1"/>
            <c:bubble3D val="0"/>
            <c:spPr>
              <a:solidFill>
                <a:srgbClr val="334A6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7BE-EF4B-8153-598F837D787D}"/>
              </c:ext>
            </c:extLst>
          </c:dPt>
          <c:dPt>
            <c:idx val="2"/>
            <c:bubble3D val="0"/>
            <c:spPr>
              <a:solidFill>
                <a:srgbClr val="22324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7BE-EF4B-8153-598F837D787D}"/>
              </c:ext>
            </c:extLst>
          </c:dPt>
          <c:dPt>
            <c:idx val="3"/>
            <c:bubble3D val="0"/>
            <c:spPr>
              <a:solidFill>
                <a:srgbClr val="405E8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034-5343-9491-B857EA426EC0}"/>
              </c:ext>
            </c:extLst>
          </c:dPt>
          <c:cat>
            <c:strRef>
              <c:f>Feuil1!$A$2:$A$5</c:f>
              <c:strCache>
                <c:ptCount val="4"/>
                <c:pt idx="0">
                  <c:v>1er trim.</c:v>
                </c:pt>
                <c:pt idx="1">
                  <c:v>2e trim.</c:v>
                </c:pt>
                <c:pt idx="2">
                  <c:v>3e trim.</c:v>
                </c:pt>
                <c:pt idx="3">
                  <c:v>4e trim.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4.5999999999999996</c:v>
                </c:pt>
                <c:pt idx="1">
                  <c:v>4.5999999999999996</c:v>
                </c:pt>
                <c:pt idx="2">
                  <c:v>4.5999999999999996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BE-EF4B-8153-598F837D78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spPr>
            <a:solidFill>
              <a:srgbClr val="405E82"/>
            </a:solidFill>
            <a:ln>
              <a:noFill/>
            </a:ln>
            <a:effectLst/>
          </c:spPr>
          <c:explosion val="1"/>
          <c:dPt>
            <c:idx val="0"/>
            <c:bubble3D val="0"/>
            <c:spPr>
              <a:solidFill>
                <a:srgbClr val="45668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7BE-EF4B-8153-598F837D787D}"/>
              </c:ext>
            </c:extLst>
          </c:dPt>
          <c:dPt>
            <c:idx val="1"/>
            <c:bubble3D val="0"/>
            <c:spPr>
              <a:solidFill>
                <a:srgbClr val="334A6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7BE-EF4B-8153-598F837D787D}"/>
              </c:ext>
            </c:extLst>
          </c:dPt>
          <c:dPt>
            <c:idx val="2"/>
            <c:bubble3D val="0"/>
            <c:spPr>
              <a:solidFill>
                <a:srgbClr val="22324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7BE-EF4B-8153-598F837D787D}"/>
              </c:ext>
            </c:extLst>
          </c:dPt>
          <c:dPt>
            <c:idx val="3"/>
            <c:bubble3D val="0"/>
            <c:spPr>
              <a:solidFill>
                <a:srgbClr val="405E8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034-5343-9491-B857EA426EC0}"/>
              </c:ext>
            </c:extLst>
          </c:dPt>
          <c:cat>
            <c:strRef>
              <c:f>Feuil1!$A$2:$A$5</c:f>
              <c:strCache>
                <c:ptCount val="4"/>
                <c:pt idx="0">
                  <c:v>1er trim.</c:v>
                </c:pt>
                <c:pt idx="1">
                  <c:v>2e trim.</c:v>
                </c:pt>
                <c:pt idx="2">
                  <c:v>3e trim.</c:v>
                </c:pt>
                <c:pt idx="3">
                  <c:v>4e trim.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4.5999999999999996</c:v>
                </c:pt>
                <c:pt idx="1">
                  <c:v>4.5999999999999996</c:v>
                </c:pt>
                <c:pt idx="2">
                  <c:v>4.5999999999999996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BE-EF4B-8153-598F837D78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Colonne3</c:v>
                </c:pt>
              </c:strCache>
            </c:strRef>
          </c:tx>
          <c:spPr>
            <a:solidFill>
              <a:srgbClr val="3E5B7D"/>
            </a:solidFill>
            <a:ln>
              <a:noFill/>
            </a:ln>
            <a:effectLst/>
          </c:spPr>
          <c:invertIfNegative val="0"/>
          <c:cat>
            <c:numRef>
              <c:f>Feuil1!$A$2:$A$5</c:f>
              <c:numCache>
                <c:formatCode>General</c:formatCode>
                <c:ptCount val="4"/>
                <c:pt idx="0">
                  <c:v>2022</c:v>
                </c:pt>
                <c:pt idx="1">
                  <c:v>2030</c:v>
                </c:pt>
              </c:numCache>
            </c:numRef>
          </c:cat>
          <c:val>
            <c:numRef>
              <c:f>Feuil1!$B$2:$B$5</c:f>
              <c:numCache>
                <c:formatCode>General</c:formatCode>
                <c:ptCount val="4"/>
                <c:pt idx="0">
                  <c:v>22.7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61-0749-8723-B4E61E0C5B66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223244"/>
            </a:solidFill>
            <a:ln>
              <a:noFill/>
            </a:ln>
            <a:effectLst/>
          </c:spPr>
          <c:invertIfNegative val="0"/>
          <c:cat>
            <c:numRef>
              <c:f>Feuil1!$A$2:$A$5</c:f>
              <c:numCache>
                <c:formatCode>General</c:formatCode>
                <c:ptCount val="4"/>
                <c:pt idx="0">
                  <c:v>2022</c:v>
                </c:pt>
                <c:pt idx="1">
                  <c:v>2030</c:v>
                </c:pt>
              </c:numCache>
            </c:numRef>
          </c:cat>
          <c:val>
            <c:numRef>
              <c:f>Feuil1!$C$2:$C$5</c:f>
              <c:numCache>
                <c:formatCode>General</c:formatCode>
                <c:ptCount val="4"/>
                <c:pt idx="1">
                  <c:v>37.1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461-0749-8723-B4E61E0C5B66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Colonne2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Feuil1!$A$2:$A$5</c:f>
              <c:numCache>
                <c:formatCode>General</c:formatCode>
                <c:ptCount val="4"/>
                <c:pt idx="0">
                  <c:v>2022</c:v>
                </c:pt>
                <c:pt idx="1">
                  <c:v>2030</c:v>
                </c:pt>
              </c:numCache>
            </c:numRef>
          </c:cat>
          <c:val>
            <c:numRef>
              <c:f>Feuil1!$D$2:$D$5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8461-0749-8723-B4E61E0C5B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34028927"/>
        <c:axId val="1487432127"/>
      </c:barChart>
      <c:catAx>
        <c:axId val="7340289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487432127"/>
        <c:crosses val="autoZero"/>
        <c:auto val="1"/>
        <c:lblAlgn val="ctr"/>
        <c:lblOffset val="100"/>
        <c:noMultiLvlLbl val="0"/>
      </c:catAx>
      <c:valAx>
        <c:axId val="14874321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340289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Colonne3</c:v>
                </c:pt>
              </c:strCache>
            </c:strRef>
          </c:tx>
          <c:spPr>
            <a:solidFill>
              <a:srgbClr val="3E5B7D"/>
            </a:solidFill>
            <a:ln>
              <a:noFill/>
            </a:ln>
            <a:effectLst/>
          </c:spPr>
          <c:invertIfNegative val="0"/>
          <c:cat>
            <c:numRef>
              <c:f>Feuil1!$A$2:$A$5</c:f>
              <c:numCache>
                <c:formatCode>General</c:formatCode>
                <c:ptCount val="4"/>
                <c:pt idx="0">
                  <c:v>2022</c:v>
                </c:pt>
                <c:pt idx="1">
                  <c:v>2030</c:v>
                </c:pt>
              </c:numCache>
            </c:numRef>
          </c:cat>
          <c:val>
            <c:numRef>
              <c:f>Feuil1!$B$2:$B$5</c:f>
              <c:numCache>
                <c:formatCode>General</c:formatCode>
                <c:ptCount val="4"/>
                <c:pt idx="0">
                  <c:v>22.7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61-0749-8723-B4E61E0C5B66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223244"/>
            </a:solidFill>
            <a:ln>
              <a:noFill/>
            </a:ln>
            <a:effectLst/>
          </c:spPr>
          <c:invertIfNegative val="0"/>
          <c:cat>
            <c:numRef>
              <c:f>Feuil1!$A$2:$A$5</c:f>
              <c:numCache>
                <c:formatCode>General</c:formatCode>
                <c:ptCount val="4"/>
                <c:pt idx="0">
                  <c:v>2022</c:v>
                </c:pt>
                <c:pt idx="1">
                  <c:v>2030</c:v>
                </c:pt>
              </c:numCache>
            </c:numRef>
          </c:cat>
          <c:val>
            <c:numRef>
              <c:f>Feuil1!$C$2:$C$5</c:f>
              <c:numCache>
                <c:formatCode>General</c:formatCode>
                <c:ptCount val="4"/>
                <c:pt idx="1">
                  <c:v>37.1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461-0749-8723-B4E61E0C5B66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Colonne2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Feuil1!$A$2:$A$5</c:f>
              <c:numCache>
                <c:formatCode>General</c:formatCode>
                <c:ptCount val="4"/>
                <c:pt idx="0">
                  <c:v>2022</c:v>
                </c:pt>
                <c:pt idx="1">
                  <c:v>2030</c:v>
                </c:pt>
              </c:numCache>
            </c:numRef>
          </c:cat>
          <c:val>
            <c:numRef>
              <c:f>Feuil1!$D$2:$D$5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8461-0749-8723-B4E61E0C5B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34028927"/>
        <c:axId val="1487432127"/>
      </c:barChart>
      <c:catAx>
        <c:axId val="7340289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487432127"/>
        <c:crosses val="autoZero"/>
        <c:auto val="1"/>
        <c:lblAlgn val="ctr"/>
        <c:lblOffset val="100"/>
        <c:noMultiLvlLbl val="0"/>
      </c:catAx>
      <c:valAx>
        <c:axId val="14874321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340289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Colonne3</c:v>
                </c:pt>
              </c:strCache>
            </c:strRef>
          </c:tx>
          <c:spPr>
            <a:solidFill>
              <a:srgbClr val="3E5B7D"/>
            </a:solidFill>
            <a:ln>
              <a:noFill/>
            </a:ln>
            <a:effectLst/>
          </c:spPr>
          <c:invertIfNegative val="0"/>
          <c:cat>
            <c:numRef>
              <c:f>Feuil1!$A$2:$A$5</c:f>
              <c:numCache>
                <c:formatCode>General</c:formatCode>
                <c:ptCount val="4"/>
                <c:pt idx="0">
                  <c:v>2022</c:v>
                </c:pt>
                <c:pt idx="1">
                  <c:v>2030</c:v>
                </c:pt>
              </c:numCache>
            </c:numRef>
          </c:cat>
          <c:val>
            <c:numRef>
              <c:f>Feuil1!$B$2:$B$5</c:f>
              <c:numCache>
                <c:formatCode>General</c:formatCode>
                <c:ptCount val="4"/>
                <c:pt idx="0">
                  <c:v>22.7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61-0749-8723-B4E61E0C5B66}"/>
            </c:ext>
          </c:extLst>
        </c:ser>
        <c:ser>
          <c:idx val="1"/>
          <c:order val="1"/>
          <c:tx>
            <c:strRef>
              <c:f>Feuil1!$C$1</c:f>
              <c:strCache>
                <c:ptCount val="1"/>
                <c:pt idx="0">
                  <c:v>Série 2</c:v>
                </c:pt>
              </c:strCache>
            </c:strRef>
          </c:tx>
          <c:spPr>
            <a:solidFill>
              <a:srgbClr val="223244"/>
            </a:solidFill>
            <a:ln>
              <a:noFill/>
            </a:ln>
            <a:effectLst/>
          </c:spPr>
          <c:invertIfNegative val="0"/>
          <c:cat>
            <c:numRef>
              <c:f>Feuil1!$A$2:$A$5</c:f>
              <c:numCache>
                <c:formatCode>General</c:formatCode>
                <c:ptCount val="4"/>
                <c:pt idx="0">
                  <c:v>2022</c:v>
                </c:pt>
                <c:pt idx="1">
                  <c:v>2030</c:v>
                </c:pt>
              </c:numCache>
            </c:numRef>
          </c:cat>
          <c:val>
            <c:numRef>
              <c:f>Feuil1!$C$2:$C$5</c:f>
              <c:numCache>
                <c:formatCode>General</c:formatCode>
                <c:ptCount val="4"/>
                <c:pt idx="1">
                  <c:v>37.1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461-0749-8723-B4E61E0C5B66}"/>
            </c:ext>
          </c:extLst>
        </c:ser>
        <c:ser>
          <c:idx val="2"/>
          <c:order val="2"/>
          <c:tx>
            <c:strRef>
              <c:f>Feuil1!$D$1</c:f>
              <c:strCache>
                <c:ptCount val="1"/>
                <c:pt idx="0">
                  <c:v>Colonne2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Feuil1!$A$2:$A$5</c:f>
              <c:numCache>
                <c:formatCode>General</c:formatCode>
                <c:ptCount val="4"/>
                <c:pt idx="0">
                  <c:v>2022</c:v>
                </c:pt>
                <c:pt idx="1">
                  <c:v>2030</c:v>
                </c:pt>
              </c:numCache>
            </c:numRef>
          </c:cat>
          <c:val>
            <c:numRef>
              <c:f>Feuil1!$D$2:$D$5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8461-0749-8723-B4E61E0C5B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34028927"/>
        <c:axId val="1487432127"/>
      </c:barChart>
      <c:catAx>
        <c:axId val="7340289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487432127"/>
        <c:crosses val="autoZero"/>
        <c:auto val="1"/>
        <c:lblAlgn val="ctr"/>
        <c:lblOffset val="100"/>
        <c:noMultiLvlLbl val="0"/>
      </c:catAx>
      <c:valAx>
        <c:axId val="14874321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7340289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spPr>
            <a:solidFill>
              <a:srgbClr val="405E82"/>
            </a:solidFill>
            <a:ln>
              <a:noFill/>
            </a:ln>
            <a:effectLst/>
          </c:spPr>
          <c:explosion val="1"/>
          <c:dPt>
            <c:idx val="0"/>
            <c:bubble3D val="0"/>
            <c:spPr>
              <a:solidFill>
                <a:srgbClr val="45668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7BE-EF4B-8153-598F837D787D}"/>
              </c:ext>
            </c:extLst>
          </c:dPt>
          <c:dPt>
            <c:idx val="1"/>
            <c:bubble3D val="0"/>
            <c:spPr>
              <a:solidFill>
                <a:srgbClr val="334A6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7BE-EF4B-8153-598F837D787D}"/>
              </c:ext>
            </c:extLst>
          </c:dPt>
          <c:dPt>
            <c:idx val="2"/>
            <c:bubble3D val="0"/>
            <c:spPr>
              <a:solidFill>
                <a:srgbClr val="22324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7BE-EF4B-8153-598F837D787D}"/>
              </c:ext>
            </c:extLst>
          </c:dPt>
          <c:dPt>
            <c:idx val="3"/>
            <c:bubble3D val="0"/>
            <c:spPr>
              <a:solidFill>
                <a:srgbClr val="405E8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034-5343-9491-B857EA426EC0}"/>
              </c:ext>
            </c:extLst>
          </c:dPt>
          <c:cat>
            <c:strRef>
              <c:f>Feuil1!$A$2:$A$5</c:f>
              <c:strCache>
                <c:ptCount val="4"/>
                <c:pt idx="0">
                  <c:v>1er trim.</c:v>
                </c:pt>
                <c:pt idx="1">
                  <c:v>2e trim.</c:v>
                </c:pt>
                <c:pt idx="2">
                  <c:v>3e trim.</c:v>
                </c:pt>
                <c:pt idx="3">
                  <c:v>4e trim.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4.5999999999999996</c:v>
                </c:pt>
                <c:pt idx="1">
                  <c:v>4.5999999999999996</c:v>
                </c:pt>
                <c:pt idx="2">
                  <c:v>4.5999999999999996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BE-EF4B-8153-598F837D78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5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spPr>
            <a:solidFill>
              <a:srgbClr val="405E82"/>
            </a:solidFill>
            <a:ln>
              <a:noFill/>
            </a:ln>
            <a:effectLst/>
          </c:spPr>
          <c:explosion val="1"/>
          <c:dPt>
            <c:idx val="0"/>
            <c:bubble3D val="0"/>
            <c:spPr>
              <a:solidFill>
                <a:srgbClr val="45668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7BE-EF4B-8153-598F837D787D}"/>
              </c:ext>
            </c:extLst>
          </c:dPt>
          <c:dPt>
            <c:idx val="1"/>
            <c:bubble3D val="0"/>
            <c:spPr>
              <a:solidFill>
                <a:srgbClr val="334A6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7BE-EF4B-8153-598F837D787D}"/>
              </c:ext>
            </c:extLst>
          </c:dPt>
          <c:dPt>
            <c:idx val="2"/>
            <c:bubble3D val="0"/>
            <c:spPr>
              <a:solidFill>
                <a:srgbClr val="22324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7BE-EF4B-8153-598F837D787D}"/>
              </c:ext>
            </c:extLst>
          </c:dPt>
          <c:dPt>
            <c:idx val="3"/>
            <c:bubble3D val="0"/>
            <c:spPr>
              <a:solidFill>
                <a:srgbClr val="405E8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034-5343-9491-B857EA426EC0}"/>
              </c:ext>
            </c:extLst>
          </c:dPt>
          <c:cat>
            <c:strRef>
              <c:f>Feuil1!$A$2:$A$5</c:f>
              <c:strCache>
                <c:ptCount val="4"/>
                <c:pt idx="0">
                  <c:v>1er trim.</c:v>
                </c:pt>
                <c:pt idx="1">
                  <c:v>2e trim.</c:v>
                </c:pt>
                <c:pt idx="2">
                  <c:v>3e trim.</c:v>
                </c:pt>
                <c:pt idx="3">
                  <c:v>4e trim.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4.5999999999999996</c:v>
                </c:pt>
                <c:pt idx="1">
                  <c:v>4.5999999999999996</c:v>
                </c:pt>
                <c:pt idx="2">
                  <c:v>4.5999999999999996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BE-EF4B-8153-598F837D78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5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spPr>
            <a:solidFill>
              <a:srgbClr val="405E82"/>
            </a:solidFill>
            <a:ln>
              <a:noFill/>
            </a:ln>
            <a:effectLst/>
          </c:spPr>
          <c:explosion val="1"/>
          <c:dPt>
            <c:idx val="0"/>
            <c:bubble3D val="0"/>
            <c:spPr>
              <a:solidFill>
                <a:srgbClr val="45668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7BE-EF4B-8153-598F837D787D}"/>
              </c:ext>
            </c:extLst>
          </c:dPt>
          <c:dPt>
            <c:idx val="1"/>
            <c:bubble3D val="0"/>
            <c:spPr>
              <a:solidFill>
                <a:srgbClr val="334A6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7BE-EF4B-8153-598F837D787D}"/>
              </c:ext>
            </c:extLst>
          </c:dPt>
          <c:dPt>
            <c:idx val="2"/>
            <c:bubble3D val="0"/>
            <c:spPr>
              <a:solidFill>
                <a:srgbClr val="22324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7BE-EF4B-8153-598F837D787D}"/>
              </c:ext>
            </c:extLst>
          </c:dPt>
          <c:dPt>
            <c:idx val="3"/>
            <c:bubble3D val="0"/>
            <c:spPr>
              <a:solidFill>
                <a:srgbClr val="405E8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034-5343-9491-B857EA426EC0}"/>
              </c:ext>
            </c:extLst>
          </c:dPt>
          <c:cat>
            <c:strRef>
              <c:f>Feuil1!$A$2:$A$5</c:f>
              <c:strCache>
                <c:ptCount val="4"/>
                <c:pt idx="0">
                  <c:v>1er trim.</c:v>
                </c:pt>
                <c:pt idx="1">
                  <c:v>2e trim.</c:v>
                </c:pt>
                <c:pt idx="2">
                  <c:v>3e trim.</c:v>
                </c:pt>
                <c:pt idx="3">
                  <c:v>4e trim.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4.5999999999999996</c:v>
                </c:pt>
                <c:pt idx="1">
                  <c:v>4.5999999999999996</c:v>
                </c:pt>
                <c:pt idx="2">
                  <c:v>4.5999999999999996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BE-EF4B-8153-598F837D78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5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spPr>
            <a:solidFill>
              <a:srgbClr val="405E82"/>
            </a:solidFill>
            <a:ln>
              <a:noFill/>
            </a:ln>
            <a:effectLst/>
          </c:spPr>
          <c:explosion val="1"/>
          <c:dPt>
            <c:idx val="0"/>
            <c:bubble3D val="0"/>
            <c:spPr>
              <a:solidFill>
                <a:srgbClr val="45668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7BE-EF4B-8153-598F837D787D}"/>
              </c:ext>
            </c:extLst>
          </c:dPt>
          <c:dPt>
            <c:idx val="1"/>
            <c:bubble3D val="0"/>
            <c:spPr>
              <a:solidFill>
                <a:srgbClr val="334A6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7BE-EF4B-8153-598F837D787D}"/>
              </c:ext>
            </c:extLst>
          </c:dPt>
          <c:dPt>
            <c:idx val="2"/>
            <c:bubble3D val="0"/>
            <c:spPr>
              <a:solidFill>
                <a:srgbClr val="22324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7BE-EF4B-8153-598F837D787D}"/>
              </c:ext>
            </c:extLst>
          </c:dPt>
          <c:dPt>
            <c:idx val="3"/>
            <c:bubble3D val="0"/>
            <c:spPr>
              <a:solidFill>
                <a:srgbClr val="405E8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034-5343-9491-B857EA426EC0}"/>
              </c:ext>
            </c:extLst>
          </c:dPt>
          <c:cat>
            <c:strRef>
              <c:f>Feuil1!$A$2:$A$5</c:f>
              <c:strCache>
                <c:ptCount val="4"/>
                <c:pt idx="0">
                  <c:v>1er trim.</c:v>
                </c:pt>
                <c:pt idx="1">
                  <c:v>2e trim.</c:v>
                </c:pt>
                <c:pt idx="2">
                  <c:v>3e trim.</c:v>
                </c:pt>
                <c:pt idx="3">
                  <c:v>4e trim.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4.5999999999999996</c:v>
                </c:pt>
                <c:pt idx="1">
                  <c:v>4.5999999999999996</c:v>
                </c:pt>
                <c:pt idx="2">
                  <c:v>4.5999999999999996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BE-EF4B-8153-598F837D78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5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spPr>
            <a:solidFill>
              <a:srgbClr val="405E82"/>
            </a:solidFill>
            <a:ln>
              <a:noFill/>
            </a:ln>
            <a:effectLst/>
          </c:spPr>
          <c:explosion val="1"/>
          <c:dPt>
            <c:idx val="0"/>
            <c:bubble3D val="0"/>
            <c:spPr>
              <a:solidFill>
                <a:srgbClr val="45668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7BE-EF4B-8153-598F837D787D}"/>
              </c:ext>
            </c:extLst>
          </c:dPt>
          <c:dPt>
            <c:idx val="1"/>
            <c:bubble3D val="0"/>
            <c:spPr>
              <a:solidFill>
                <a:srgbClr val="334A6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7BE-EF4B-8153-598F837D787D}"/>
              </c:ext>
            </c:extLst>
          </c:dPt>
          <c:dPt>
            <c:idx val="2"/>
            <c:bubble3D val="0"/>
            <c:spPr>
              <a:solidFill>
                <a:srgbClr val="22324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7BE-EF4B-8153-598F837D787D}"/>
              </c:ext>
            </c:extLst>
          </c:dPt>
          <c:dPt>
            <c:idx val="3"/>
            <c:bubble3D val="0"/>
            <c:spPr>
              <a:solidFill>
                <a:srgbClr val="405E8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034-5343-9491-B857EA426EC0}"/>
              </c:ext>
            </c:extLst>
          </c:dPt>
          <c:cat>
            <c:strRef>
              <c:f>Feuil1!$A$2:$A$5</c:f>
              <c:strCache>
                <c:ptCount val="4"/>
                <c:pt idx="0">
                  <c:v>1er trim.</c:v>
                </c:pt>
                <c:pt idx="1">
                  <c:v>2e trim.</c:v>
                </c:pt>
                <c:pt idx="2">
                  <c:v>3e trim.</c:v>
                </c:pt>
                <c:pt idx="3">
                  <c:v>4e trim.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4.5999999999999996</c:v>
                </c:pt>
                <c:pt idx="1">
                  <c:v>4.5999999999999996</c:v>
                </c:pt>
                <c:pt idx="2">
                  <c:v>4.5999999999999996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BE-EF4B-8153-598F837D78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5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spPr>
            <a:solidFill>
              <a:srgbClr val="405E82"/>
            </a:solidFill>
            <a:ln>
              <a:noFill/>
            </a:ln>
            <a:effectLst/>
          </c:spPr>
          <c:explosion val="1"/>
          <c:dPt>
            <c:idx val="0"/>
            <c:bubble3D val="0"/>
            <c:spPr>
              <a:solidFill>
                <a:srgbClr val="45668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7BE-EF4B-8153-598F837D787D}"/>
              </c:ext>
            </c:extLst>
          </c:dPt>
          <c:dPt>
            <c:idx val="1"/>
            <c:bubble3D val="0"/>
            <c:spPr>
              <a:solidFill>
                <a:srgbClr val="334A6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7BE-EF4B-8153-598F837D787D}"/>
              </c:ext>
            </c:extLst>
          </c:dPt>
          <c:dPt>
            <c:idx val="2"/>
            <c:bubble3D val="0"/>
            <c:spPr>
              <a:solidFill>
                <a:srgbClr val="22324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7BE-EF4B-8153-598F837D787D}"/>
              </c:ext>
            </c:extLst>
          </c:dPt>
          <c:dPt>
            <c:idx val="3"/>
            <c:bubble3D val="0"/>
            <c:spPr>
              <a:solidFill>
                <a:srgbClr val="405E8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034-5343-9491-B857EA426EC0}"/>
              </c:ext>
            </c:extLst>
          </c:dPt>
          <c:cat>
            <c:strRef>
              <c:f>Feuil1!$A$2:$A$5</c:f>
              <c:strCache>
                <c:ptCount val="4"/>
                <c:pt idx="0">
                  <c:v>1er trim.</c:v>
                </c:pt>
                <c:pt idx="1">
                  <c:v>2e trim.</c:v>
                </c:pt>
                <c:pt idx="2">
                  <c:v>3e trim.</c:v>
                </c:pt>
                <c:pt idx="3">
                  <c:v>4e trim.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4.5999999999999996</c:v>
                </c:pt>
                <c:pt idx="1">
                  <c:v>4.5999999999999996</c:v>
                </c:pt>
                <c:pt idx="2">
                  <c:v>4.5999999999999996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BE-EF4B-8153-598F837D78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7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spPr>
            <a:solidFill>
              <a:srgbClr val="405E82"/>
            </a:solidFill>
            <a:ln>
              <a:noFill/>
            </a:ln>
            <a:effectLst/>
          </c:spPr>
          <c:explosion val="1"/>
          <c:dPt>
            <c:idx val="0"/>
            <c:bubble3D val="0"/>
            <c:spPr>
              <a:solidFill>
                <a:srgbClr val="45668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7BE-EF4B-8153-598F837D787D}"/>
              </c:ext>
            </c:extLst>
          </c:dPt>
          <c:dPt>
            <c:idx val="1"/>
            <c:bubble3D val="0"/>
            <c:spPr>
              <a:solidFill>
                <a:srgbClr val="334A6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7BE-EF4B-8153-598F837D787D}"/>
              </c:ext>
            </c:extLst>
          </c:dPt>
          <c:dPt>
            <c:idx val="2"/>
            <c:bubble3D val="0"/>
            <c:spPr>
              <a:solidFill>
                <a:srgbClr val="22324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7BE-EF4B-8153-598F837D787D}"/>
              </c:ext>
            </c:extLst>
          </c:dPt>
          <c:dPt>
            <c:idx val="3"/>
            <c:bubble3D val="0"/>
            <c:spPr>
              <a:solidFill>
                <a:srgbClr val="405E8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034-5343-9491-B857EA426EC0}"/>
              </c:ext>
            </c:extLst>
          </c:dPt>
          <c:cat>
            <c:strRef>
              <c:f>Feuil1!$A$2:$A$5</c:f>
              <c:strCache>
                <c:ptCount val="4"/>
                <c:pt idx="0">
                  <c:v>1er trim.</c:v>
                </c:pt>
                <c:pt idx="1">
                  <c:v>2e trim.</c:v>
                </c:pt>
                <c:pt idx="2">
                  <c:v>3e trim.</c:v>
                </c:pt>
                <c:pt idx="3">
                  <c:v>4e trim.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4.5999999999999996</c:v>
                </c:pt>
                <c:pt idx="1">
                  <c:v>4.5999999999999996</c:v>
                </c:pt>
                <c:pt idx="2">
                  <c:v>4.5999999999999996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BE-EF4B-8153-598F837D78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7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Ventes</c:v>
                </c:pt>
              </c:strCache>
            </c:strRef>
          </c:tx>
          <c:spPr>
            <a:solidFill>
              <a:srgbClr val="405E82"/>
            </a:solidFill>
            <a:ln>
              <a:noFill/>
            </a:ln>
            <a:effectLst/>
          </c:spPr>
          <c:explosion val="1"/>
          <c:dPt>
            <c:idx val="0"/>
            <c:bubble3D val="0"/>
            <c:spPr>
              <a:solidFill>
                <a:srgbClr val="45668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7BE-EF4B-8153-598F837D787D}"/>
              </c:ext>
            </c:extLst>
          </c:dPt>
          <c:dPt>
            <c:idx val="1"/>
            <c:bubble3D val="0"/>
            <c:spPr>
              <a:solidFill>
                <a:srgbClr val="334A6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7BE-EF4B-8153-598F837D787D}"/>
              </c:ext>
            </c:extLst>
          </c:dPt>
          <c:dPt>
            <c:idx val="2"/>
            <c:bubble3D val="0"/>
            <c:spPr>
              <a:solidFill>
                <a:srgbClr val="22324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7BE-EF4B-8153-598F837D787D}"/>
              </c:ext>
            </c:extLst>
          </c:dPt>
          <c:dPt>
            <c:idx val="3"/>
            <c:bubble3D val="0"/>
            <c:spPr>
              <a:solidFill>
                <a:srgbClr val="405E8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034-5343-9491-B857EA426EC0}"/>
              </c:ext>
            </c:extLst>
          </c:dPt>
          <c:cat>
            <c:strRef>
              <c:f>Feuil1!$A$2:$A$5</c:f>
              <c:strCache>
                <c:ptCount val="4"/>
                <c:pt idx="0">
                  <c:v>1er trim.</c:v>
                </c:pt>
                <c:pt idx="1">
                  <c:v>2e trim.</c:v>
                </c:pt>
                <c:pt idx="2">
                  <c:v>3e trim.</c:v>
                </c:pt>
                <c:pt idx="3">
                  <c:v>4e trim.</c:v>
                </c:pt>
              </c:strCache>
            </c:strRef>
          </c:cat>
          <c:val>
            <c:numRef>
              <c:f>Feuil1!$B$2:$B$5</c:f>
              <c:numCache>
                <c:formatCode>General</c:formatCode>
                <c:ptCount val="4"/>
                <c:pt idx="0">
                  <c:v>4.5999999999999996</c:v>
                </c:pt>
                <c:pt idx="1">
                  <c:v>4.5999999999999996</c:v>
                </c:pt>
                <c:pt idx="2">
                  <c:v>4.5999999999999996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BE-EF4B-8153-598F837D78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7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7FDD85-936D-7A43-8421-D0C724FEF529}" type="datetimeFigureOut">
              <a:rPr lang="fr-FR" smtClean="0"/>
              <a:t>01/12/2023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D2E696-FB06-7740-80F8-809D0C834A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3833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D2E696-FB06-7740-80F8-809D0C834A6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7243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D2E696-FB06-7740-80F8-809D0C834A6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5448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D2E696-FB06-7740-80F8-809D0C834A6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7580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D2E696-FB06-7740-80F8-809D0C834A6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2263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D2E696-FB06-7740-80F8-809D0C834A6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51182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D2E696-FB06-7740-80F8-809D0C834A6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5982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D2E696-FB06-7740-80F8-809D0C834A6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1384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D2E696-FB06-7740-80F8-809D0C834A6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3219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B2B472-B90C-8557-0B83-89AB89380C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6665C68-8B8A-EF2B-A02E-278554BBF3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5AE82D-8D09-2D42-5AD5-7238AF4E0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B4DC7-9BCB-8347-B01C-6B4266B697D5}" type="datetime1">
              <a:rPr lang="fr-FR" smtClean="0"/>
              <a:t>01/12/2023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C8EBE2-AB45-C240-B086-9BC5E27A4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A3399B2-6632-C3F5-3563-971122747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BB603-E7B7-B14A-AAC2-CE51FEA369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4183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84A830-299A-76A2-6268-AB9695726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D22CE4D-397C-5FD0-EB85-27FB1BD6C1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426789-0E2D-7CF6-EA84-1D966E9F8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8049E-5CAE-354B-B117-951B0F219725}" type="datetime1">
              <a:rPr lang="fr-FR" smtClean="0"/>
              <a:t>01/12/2023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463EE7E-2915-6CCF-5339-5E86AD867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AFC67AD-CF5D-D3A8-ABF2-2D20BFDD3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BB603-E7B7-B14A-AAC2-CE51FEA369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4290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222C5AA-9652-1481-728A-76AE77D0D4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FC28421-E7A5-9E45-21E3-FA61A98E31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ABCC16C-B4C4-3F98-0BF5-80E7A1608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415A3-D64B-634D-ACF1-BF4C6738425C}" type="datetime1">
              <a:rPr lang="fr-FR" smtClean="0"/>
              <a:t>01/12/2023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B3F6E5F-3756-31C7-A9B3-64867C605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411059A-EF07-120B-7FE8-278A68ED6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BB603-E7B7-B14A-AAC2-CE51FEA369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0879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F6077B-FF87-1362-AB55-EEF538922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3F7EB1-2293-DDC5-0F86-610C5597C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39E86B3-F264-E2D0-28F6-3278F126B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08DB7-EE68-3E48-A558-231A9BBC41B8}" type="datetime1">
              <a:rPr lang="fr-FR" smtClean="0"/>
              <a:t>01/12/2023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599082-56AE-9A02-4096-8793F8E92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0864B8C-6022-02E7-6F85-0F4600B3D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BB603-E7B7-B14A-AAC2-CE51FEA369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8762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59CE4A-3844-019E-7435-B1FDF0B1C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9307554-AFDF-0610-BC8B-844036D145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F01D3C-67F9-4FCC-98F9-D30C60D7F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92961-9CD0-B849-9E1C-54D1FA8096C6}" type="datetime1">
              <a:rPr lang="fr-FR" smtClean="0"/>
              <a:t>01/12/2023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5D8A423-E262-9EF3-0382-1EADCFE26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4EB6876-0292-A993-1D37-00F679C6C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BB603-E7B7-B14A-AAC2-CE51FEA369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262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E348C2-7F4D-41FB-A955-5D0135977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917E34-8526-5AB3-06C8-382C1605F9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678CF1E-877E-DEC3-F2AA-3E1A0E9C06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EE42FAF-F80B-4040-F1D1-B74C4F048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59259-EE27-9C4A-8EB2-CEFB787CC77C}" type="datetime1">
              <a:rPr lang="fr-FR" smtClean="0"/>
              <a:t>01/12/2023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84AE488-0D60-B0DF-0ED5-E7F63F64B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EF85A15-5FD8-2A46-9E0B-EBAAB6F23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BB603-E7B7-B14A-AAC2-CE51FEA369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1781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C04906-90CE-0E61-71B4-6ABC343E3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5C032BA-5F2B-0579-52EC-65C42DBCA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E0CC120-991E-6F87-CFEE-40D07CF569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ED5C5AD-6344-C794-05D4-025032D212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301F711-DE3D-FC66-9250-5A30D97A87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2383208-4224-B95C-13A4-3036FFC3E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C9688-A302-5845-8F21-44A554D742F1}" type="datetime1">
              <a:rPr lang="fr-FR" smtClean="0"/>
              <a:t>01/12/2023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F99E881-4F67-E0AF-4622-53CE5824E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8A4E7D2-40FF-B091-4732-12438CBD0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BB603-E7B7-B14A-AAC2-CE51FEA369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4539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2555CA-B28F-754B-7569-FE94F4AC0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4A23D8D-ABC9-2B02-0799-63D4587A0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8AF93-3C5A-B641-A9E9-C06C75BBA2E3}" type="datetime1">
              <a:rPr lang="fr-FR" smtClean="0"/>
              <a:t>01/12/2023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8DACC4F-9676-DD3B-1011-8B5C8DF70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2C31CA2-C232-DD51-5FB7-8C7CBD0D6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BB603-E7B7-B14A-AAC2-CE51FEA369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0756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CE9CF99-2B60-DEFB-3448-95E957392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90B1B-E5F4-D343-A1C6-78BC3EAB5B93}" type="datetime1">
              <a:rPr lang="fr-FR" smtClean="0"/>
              <a:t>01/12/2023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F574E16-352D-6E88-A364-4ED5924DB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1F0CEBC-217F-5052-E60A-196B08C0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BB603-E7B7-B14A-AAC2-CE51FEA369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3118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F5C96E-FBC2-94CE-5F5F-567DCE46B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9FF16D-A647-1166-16BC-362891C06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AB102FD-01B1-E7F2-C382-AFFAAAFCB9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894C9E-53FC-82B2-A491-6E728838A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6B3EA-CF0B-7B45-A339-8D536E8DD42C}" type="datetime1">
              <a:rPr lang="fr-FR" smtClean="0"/>
              <a:t>01/12/2023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CF4B76A-73E5-CED6-2920-D407ACDC4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75552D9-7396-9BE7-4F6B-90FD8FDF8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BB603-E7B7-B14A-AAC2-CE51FEA369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7232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FCF168-857B-EDE2-A965-9B6E2CFE6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F9B04A9-C068-46AA-524D-6B74D8F3AD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07D2BE4-BB96-F897-53CA-A0AB188DCD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D63E6C7-7618-5BB8-8DA3-599C6E2BE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FF7CC-A04C-D646-9D40-5A60678440F8}" type="datetime1">
              <a:rPr lang="fr-FR" smtClean="0"/>
              <a:t>01/12/2023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D5FF358-961B-1BBB-CC15-57ADF5BD3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F5A67F-37C0-C333-4564-859968AA1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2BB603-E7B7-B14A-AAC2-CE51FEA369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3400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38B81A5-F29A-4B4D-D168-E5B80B5A5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8097F0-B0B7-7018-AC8F-3BDA487C7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BE1C76-F2D0-AE4D-3EF0-E0F199A221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BB82C-69B7-6C4D-96DA-78CB949F4E24}" type="datetime1">
              <a:rPr lang="fr-FR" smtClean="0"/>
              <a:t>01/12/2023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86C406F-138A-7C04-65F4-E70567A781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0684280-0D2E-FBB9-208E-2626433B81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BB603-E7B7-B14A-AAC2-CE51FEA369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3659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312570D6-A76F-F2C6-E618-7FD6353038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 descr="Une image contenant bleu, Bleu électrique, Azure, ciel&#10;&#10;Description générée automatiquement">
            <a:extLst>
              <a:ext uri="{FF2B5EF4-FFF2-40B4-BE49-F238E27FC236}">
                <a16:creationId xmlns:a16="http://schemas.microsoft.com/office/drawing/2014/main" id="{1334C1BA-22CC-955A-5A8E-DBAD7A3A1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097309" y="-2741613"/>
            <a:ext cx="7502086" cy="12687301"/>
          </a:xfrm>
          <a:prstGeom prst="rect">
            <a:avLst/>
          </a:prstGeom>
        </p:spPr>
      </p:pic>
      <p:pic>
        <p:nvPicPr>
          <p:cNvPr id="18" name="Travel goose ">
            <a:hlinkClick r:id="" action="ppaction://media"/>
            <a:extLst>
              <a:ext uri="{FF2B5EF4-FFF2-40B4-BE49-F238E27FC236}">
                <a16:creationId xmlns:a16="http://schemas.microsoft.com/office/drawing/2014/main" id="{9B13F92D-B411-75F4-B729-63E86FD4C0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>
            <a:lum/>
          </a:blip>
          <a:srcRect l="11196" t="1204" r="12283" b="4391"/>
          <a:stretch/>
        </p:blipFill>
        <p:spPr>
          <a:xfrm>
            <a:off x="-390526" y="2194263"/>
            <a:ext cx="4717483" cy="31968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6F1B7D83-8819-AAB4-7BB6-E55E8E082A69}"/>
              </a:ext>
            </a:extLst>
          </p:cNvPr>
          <p:cNvSpPr txBox="1"/>
          <p:nvPr/>
        </p:nvSpPr>
        <p:spPr>
          <a:xfrm>
            <a:off x="4326957" y="3094205"/>
            <a:ext cx="84352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b="1" dirty="0" err="1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Travel</a:t>
            </a:r>
            <a:r>
              <a:rPr lang="fr-FR" sz="6000" b="1" dirty="0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fr-FR" sz="6000" b="1" dirty="0" err="1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Geese</a:t>
            </a:r>
            <a:r>
              <a:rPr lang="fr-FR" sz="6000" b="1" dirty="0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Team </a:t>
            </a:r>
          </a:p>
        </p:txBody>
      </p:sp>
    </p:spTree>
    <p:extLst>
      <p:ext uri="{BB962C8B-B14F-4D97-AF65-F5344CB8AC3E}">
        <p14:creationId xmlns:p14="http://schemas.microsoft.com/office/powerpoint/2010/main" val="302199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54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2D682B-D561-1B0B-C0EA-5F65979C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bleu, Bleu électrique, Azure, ciel&#10;&#10;Description générée automatiquement">
            <a:extLst>
              <a:ext uri="{FF2B5EF4-FFF2-40B4-BE49-F238E27FC236}">
                <a16:creationId xmlns:a16="http://schemas.microsoft.com/office/drawing/2014/main" id="{12F88EF6-1534-75BE-960A-364AF01C8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467302" y="-2719552"/>
            <a:ext cx="7152294" cy="12297103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4798586-2D3C-6DE2-85A4-46CF22A0F5C7}"/>
              </a:ext>
            </a:extLst>
          </p:cNvPr>
          <p:cNvSpPr/>
          <p:nvPr/>
        </p:nvSpPr>
        <p:spPr>
          <a:xfrm>
            <a:off x="-105103" y="-147148"/>
            <a:ext cx="3638878" cy="7152295"/>
          </a:xfrm>
          <a:prstGeom prst="rect">
            <a:avLst/>
          </a:prstGeom>
          <a:solidFill>
            <a:srgbClr val="5E8B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5D4A0F0-436B-82C6-54F7-E65C08EB53F6}"/>
              </a:ext>
            </a:extLst>
          </p:cNvPr>
          <p:cNvSpPr txBox="1"/>
          <p:nvPr/>
        </p:nvSpPr>
        <p:spPr>
          <a:xfrm>
            <a:off x="3686503" y="2874745"/>
            <a:ext cx="76672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6000" b="1" dirty="0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1. THE PROBLEM</a:t>
            </a:r>
          </a:p>
        </p:txBody>
      </p:sp>
      <p:pic>
        <p:nvPicPr>
          <p:cNvPr id="10" name="Image 9" descr="Une image contenant habits, robe, chaussures, femme&#10;&#10;Description générée automatiquement">
            <a:extLst>
              <a:ext uri="{FF2B5EF4-FFF2-40B4-BE49-F238E27FC236}">
                <a16:creationId xmlns:a16="http://schemas.microsoft.com/office/drawing/2014/main" id="{6D0EDE48-46D9-4793-6B4C-C63A1FE86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75213" y="767867"/>
            <a:ext cx="5322263" cy="532226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503AE5F7-FA64-EF1C-0C1C-C3CA84627B6D}"/>
              </a:ext>
            </a:extLst>
          </p:cNvPr>
          <p:cNvSpPr txBox="1"/>
          <p:nvPr/>
        </p:nvSpPr>
        <p:spPr>
          <a:xfrm rot="19934416">
            <a:off x="1341429" y="1694299"/>
            <a:ext cx="342341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535B6C"/>
                </a:solidFill>
              </a:rPr>
              <a:t>?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33140BD-F7DE-834A-CDCC-73B33A0F1DEC}"/>
              </a:ext>
            </a:extLst>
          </p:cNvPr>
          <p:cNvSpPr txBox="1"/>
          <p:nvPr/>
        </p:nvSpPr>
        <p:spPr>
          <a:xfrm>
            <a:off x="1638280" y="1570210"/>
            <a:ext cx="2952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solidFill>
                  <a:srgbClr val="535B6C"/>
                </a:solidFill>
              </a:rPr>
              <a:t>?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6D3E3D8-EAA1-0AC5-26F6-550C91FA4983}"/>
              </a:ext>
            </a:extLst>
          </p:cNvPr>
          <p:cNvSpPr txBox="1"/>
          <p:nvPr/>
        </p:nvSpPr>
        <p:spPr>
          <a:xfrm rot="894402">
            <a:off x="1946856" y="1694298"/>
            <a:ext cx="3238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solidFill>
                  <a:srgbClr val="535B6C"/>
                </a:solidFill>
              </a:rPr>
              <a:t>?</a:t>
            </a:r>
            <a:endParaRPr lang="fr-FR" sz="28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E37F0B5-FEDE-0E0E-3AAA-94CFCFAA1AAC}"/>
              </a:ext>
            </a:extLst>
          </p:cNvPr>
          <p:cNvSpPr txBox="1"/>
          <p:nvPr/>
        </p:nvSpPr>
        <p:spPr>
          <a:xfrm>
            <a:off x="3782010" y="4620757"/>
            <a:ext cx="7476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rgbClr val="FEFCE6"/>
                </a:solidFill>
              </a:rPr>
              <a:t>- </a:t>
            </a:r>
            <a:r>
              <a:rPr lang="fr-FR" sz="2200" dirty="0" err="1">
                <a:solidFill>
                  <a:srgbClr val="FEFCE6"/>
                </a:solidFill>
              </a:rPr>
              <a:t>Lack</a:t>
            </a:r>
            <a:r>
              <a:rPr lang="fr-FR" sz="2200" dirty="0">
                <a:solidFill>
                  <a:srgbClr val="FEFCE6"/>
                </a:solidFill>
              </a:rPr>
              <a:t> of </a:t>
            </a:r>
            <a:r>
              <a:rPr lang="fr-FR" sz="2200" dirty="0" err="1">
                <a:solidFill>
                  <a:srgbClr val="FEFCE6"/>
                </a:solidFill>
              </a:rPr>
              <a:t>personality</a:t>
            </a:r>
            <a:r>
              <a:rPr lang="fr-FR" sz="2200" dirty="0">
                <a:solidFill>
                  <a:srgbClr val="FEFCE6"/>
                </a:solidFill>
              </a:rPr>
              <a:t> and </a:t>
            </a:r>
            <a:r>
              <a:rPr lang="fr-FR" sz="2200" dirty="0" err="1">
                <a:solidFill>
                  <a:srgbClr val="FEFCE6"/>
                </a:solidFill>
              </a:rPr>
              <a:t>originality</a:t>
            </a:r>
            <a:endParaRPr lang="fr-FR" sz="2200" dirty="0">
              <a:solidFill>
                <a:srgbClr val="FEFCE6"/>
              </a:solidFill>
            </a:endParaRPr>
          </a:p>
          <a:p>
            <a:endParaRPr lang="fr-FR" dirty="0">
              <a:solidFill>
                <a:srgbClr val="FEFC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461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2D682B-D561-1B0B-C0EA-5F65979C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bleu, Bleu électrique, Azure, ciel&#10;&#10;Description générée automatiquement">
            <a:extLst>
              <a:ext uri="{FF2B5EF4-FFF2-40B4-BE49-F238E27FC236}">
                <a16:creationId xmlns:a16="http://schemas.microsoft.com/office/drawing/2014/main" id="{12F88EF6-1534-75BE-960A-364AF01C8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467302" y="-2719552"/>
            <a:ext cx="7152294" cy="12297103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4798586-2D3C-6DE2-85A4-46CF22A0F5C7}"/>
              </a:ext>
            </a:extLst>
          </p:cNvPr>
          <p:cNvSpPr/>
          <p:nvPr/>
        </p:nvSpPr>
        <p:spPr>
          <a:xfrm>
            <a:off x="-105103" y="-147148"/>
            <a:ext cx="3638878" cy="7152295"/>
          </a:xfrm>
          <a:prstGeom prst="rect">
            <a:avLst/>
          </a:prstGeom>
          <a:solidFill>
            <a:srgbClr val="5E8B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5D4A0F0-436B-82C6-54F7-E65C08EB53F6}"/>
              </a:ext>
            </a:extLst>
          </p:cNvPr>
          <p:cNvSpPr txBox="1"/>
          <p:nvPr/>
        </p:nvSpPr>
        <p:spPr>
          <a:xfrm>
            <a:off x="3686503" y="2874745"/>
            <a:ext cx="76672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6000" b="1" dirty="0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1. THE PROBLEM</a:t>
            </a:r>
          </a:p>
        </p:txBody>
      </p:sp>
      <p:pic>
        <p:nvPicPr>
          <p:cNvPr id="10" name="Image 9" descr="Une image contenant habits, robe, chaussures, femme&#10;&#10;Description générée automatiquement">
            <a:extLst>
              <a:ext uri="{FF2B5EF4-FFF2-40B4-BE49-F238E27FC236}">
                <a16:creationId xmlns:a16="http://schemas.microsoft.com/office/drawing/2014/main" id="{6D0EDE48-46D9-4793-6B4C-C63A1FE86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75213" y="767867"/>
            <a:ext cx="5322263" cy="532226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503AE5F7-FA64-EF1C-0C1C-C3CA84627B6D}"/>
              </a:ext>
            </a:extLst>
          </p:cNvPr>
          <p:cNvSpPr txBox="1"/>
          <p:nvPr/>
        </p:nvSpPr>
        <p:spPr>
          <a:xfrm rot="19934416">
            <a:off x="1341429" y="1694299"/>
            <a:ext cx="342341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535B6C"/>
                </a:solidFill>
              </a:rPr>
              <a:t>?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33140BD-F7DE-834A-CDCC-73B33A0F1DEC}"/>
              </a:ext>
            </a:extLst>
          </p:cNvPr>
          <p:cNvSpPr txBox="1"/>
          <p:nvPr/>
        </p:nvSpPr>
        <p:spPr>
          <a:xfrm>
            <a:off x="1638280" y="1570210"/>
            <a:ext cx="2952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solidFill>
                  <a:srgbClr val="535B6C"/>
                </a:solidFill>
              </a:rPr>
              <a:t>?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6D3E3D8-EAA1-0AC5-26F6-550C91FA4983}"/>
              </a:ext>
            </a:extLst>
          </p:cNvPr>
          <p:cNvSpPr txBox="1"/>
          <p:nvPr/>
        </p:nvSpPr>
        <p:spPr>
          <a:xfrm rot="894402">
            <a:off x="1946856" y="1694298"/>
            <a:ext cx="3238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solidFill>
                  <a:srgbClr val="535B6C"/>
                </a:solidFill>
              </a:rPr>
              <a:t>?</a:t>
            </a:r>
            <a:endParaRPr lang="fr-FR" sz="28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E37F0B5-FEDE-0E0E-3AAA-94CFCFAA1AAC}"/>
              </a:ext>
            </a:extLst>
          </p:cNvPr>
          <p:cNvSpPr txBox="1"/>
          <p:nvPr/>
        </p:nvSpPr>
        <p:spPr>
          <a:xfrm>
            <a:off x="3782010" y="4620757"/>
            <a:ext cx="747628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rgbClr val="FEFCE6"/>
                </a:solidFill>
              </a:rPr>
              <a:t>- </a:t>
            </a:r>
            <a:r>
              <a:rPr lang="fr-FR" sz="2200" dirty="0" err="1">
                <a:solidFill>
                  <a:srgbClr val="FEFCE6"/>
                </a:solidFill>
              </a:rPr>
              <a:t>Lack</a:t>
            </a:r>
            <a:r>
              <a:rPr lang="fr-FR" sz="2200" dirty="0">
                <a:solidFill>
                  <a:srgbClr val="FEFCE6"/>
                </a:solidFill>
              </a:rPr>
              <a:t> of </a:t>
            </a:r>
            <a:r>
              <a:rPr lang="fr-FR" sz="2200" dirty="0" err="1">
                <a:solidFill>
                  <a:srgbClr val="FEFCE6"/>
                </a:solidFill>
              </a:rPr>
              <a:t>personality</a:t>
            </a:r>
            <a:r>
              <a:rPr lang="fr-FR" sz="2200" dirty="0">
                <a:solidFill>
                  <a:srgbClr val="FEFCE6"/>
                </a:solidFill>
              </a:rPr>
              <a:t> and </a:t>
            </a:r>
            <a:r>
              <a:rPr lang="fr-FR" sz="2200" dirty="0" err="1">
                <a:solidFill>
                  <a:srgbClr val="FEFCE6"/>
                </a:solidFill>
              </a:rPr>
              <a:t>originality</a:t>
            </a:r>
            <a:endParaRPr lang="fr-FR" sz="2200" dirty="0">
              <a:solidFill>
                <a:srgbClr val="FEFCE6"/>
              </a:solidFill>
            </a:endParaRPr>
          </a:p>
          <a:p>
            <a:endParaRPr lang="fr-FR" dirty="0">
              <a:solidFill>
                <a:srgbClr val="FEFCE6"/>
              </a:solidFill>
            </a:endParaRPr>
          </a:p>
          <a:p>
            <a:r>
              <a:rPr lang="fr-FR" sz="2200" dirty="0">
                <a:solidFill>
                  <a:srgbClr val="FEFCE6"/>
                </a:solidFill>
              </a:rPr>
              <a:t>- </a:t>
            </a:r>
            <a:r>
              <a:rPr lang="fr-FR" sz="2200" dirty="0" err="1">
                <a:solidFill>
                  <a:srgbClr val="FEFCE6"/>
                </a:solidFill>
              </a:rPr>
              <a:t>Increase</a:t>
            </a:r>
            <a:r>
              <a:rPr lang="fr-FR" sz="2200" dirty="0">
                <a:solidFill>
                  <a:srgbClr val="FEFCE6"/>
                </a:solidFill>
              </a:rPr>
              <a:t> influence of social media and </a:t>
            </a:r>
            <a:r>
              <a:rPr lang="fr-FR" sz="2200" dirty="0" err="1">
                <a:solidFill>
                  <a:srgbClr val="FEFCE6"/>
                </a:solidFill>
              </a:rPr>
              <a:t>its</a:t>
            </a:r>
            <a:r>
              <a:rPr lang="fr-FR" sz="2200" dirty="0">
                <a:solidFill>
                  <a:srgbClr val="FEFCE6"/>
                </a:solidFill>
              </a:rPr>
              <a:t> trends  </a:t>
            </a:r>
          </a:p>
        </p:txBody>
      </p:sp>
    </p:spTree>
    <p:extLst>
      <p:ext uri="{BB962C8B-B14F-4D97-AF65-F5344CB8AC3E}">
        <p14:creationId xmlns:p14="http://schemas.microsoft.com/office/powerpoint/2010/main" val="428188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2D682B-D561-1B0B-C0EA-5F65979C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bleu, Bleu électrique, Azure, ciel&#10;&#10;Description générée automatiquement">
            <a:extLst>
              <a:ext uri="{FF2B5EF4-FFF2-40B4-BE49-F238E27FC236}">
                <a16:creationId xmlns:a16="http://schemas.microsoft.com/office/drawing/2014/main" id="{12F88EF6-1534-75BE-960A-364AF01C8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628901" y="-2705099"/>
            <a:ext cx="6858001" cy="12268200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FA1F4B9-DF6B-EFBF-B852-24CE3D97D964}"/>
              </a:ext>
            </a:extLst>
          </p:cNvPr>
          <p:cNvSpPr/>
          <p:nvPr/>
        </p:nvSpPr>
        <p:spPr>
          <a:xfrm>
            <a:off x="-105103" y="1"/>
            <a:ext cx="3638878" cy="6858000"/>
          </a:xfrm>
          <a:prstGeom prst="rect">
            <a:avLst/>
          </a:prstGeom>
          <a:solidFill>
            <a:srgbClr val="5E8B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habits, chaussures, personne, femme&#10;&#10;Description générée automatiquement">
            <a:extLst>
              <a:ext uri="{FF2B5EF4-FFF2-40B4-BE49-F238E27FC236}">
                <a16:creationId xmlns:a16="http://schemas.microsoft.com/office/drawing/2014/main" id="{1318C9A7-29E4-B707-95E2-0859C5228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43909" y="849097"/>
            <a:ext cx="5159801" cy="515980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72DCF44-47DC-BD64-C46C-87B646315F24}"/>
              </a:ext>
            </a:extLst>
          </p:cNvPr>
          <p:cNvSpPr txBox="1"/>
          <p:nvPr/>
        </p:nvSpPr>
        <p:spPr>
          <a:xfrm>
            <a:off x="3686503" y="2874745"/>
            <a:ext cx="76672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6000" b="1" dirty="0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2. THE SOLUTION</a:t>
            </a:r>
          </a:p>
        </p:txBody>
      </p:sp>
      <p:pic>
        <p:nvPicPr>
          <p:cNvPr id="14" name="Graphique 13" descr="Ampoule avec un remplissage uni">
            <a:extLst>
              <a:ext uri="{FF2B5EF4-FFF2-40B4-BE49-F238E27FC236}">
                <a16:creationId xmlns:a16="http://schemas.microsoft.com/office/drawing/2014/main" id="{BFE02A91-CEEA-0021-3BD0-EBEFEBD8E4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3525" y="1596916"/>
            <a:ext cx="457200" cy="45720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521693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2D682B-D561-1B0B-C0EA-5F65979C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bleu, Bleu électrique, Azure, ciel&#10;&#10;Description générée automatiquement">
            <a:extLst>
              <a:ext uri="{FF2B5EF4-FFF2-40B4-BE49-F238E27FC236}">
                <a16:creationId xmlns:a16="http://schemas.microsoft.com/office/drawing/2014/main" id="{12F88EF6-1534-75BE-960A-364AF01C8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628901" y="-2705099"/>
            <a:ext cx="6858001" cy="12268200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FA1F4B9-DF6B-EFBF-B852-24CE3D97D964}"/>
              </a:ext>
            </a:extLst>
          </p:cNvPr>
          <p:cNvSpPr/>
          <p:nvPr/>
        </p:nvSpPr>
        <p:spPr>
          <a:xfrm>
            <a:off x="-105103" y="1"/>
            <a:ext cx="3638878" cy="6858000"/>
          </a:xfrm>
          <a:prstGeom prst="rect">
            <a:avLst/>
          </a:prstGeom>
          <a:solidFill>
            <a:srgbClr val="5E8B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habits, chaussures, personne, femme&#10;&#10;Description générée automatiquement">
            <a:extLst>
              <a:ext uri="{FF2B5EF4-FFF2-40B4-BE49-F238E27FC236}">
                <a16:creationId xmlns:a16="http://schemas.microsoft.com/office/drawing/2014/main" id="{1318C9A7-29E4-B707-95E2-0859C5228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43909" y="849097"/>
            <a:ext cx="5159801" cy="515980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72DCF44-47DC-BD64-C46C-87B646315F24}"/>
              </a:ext>
            </a:extLst>
          </p:cNvPr>
          <p:cNvSpPr txBox="1"/>
          <p:nvPr/>
        </p:nvSpPr>
        <p:spPr>
          <a:xfrm>
            <a:off x="3686503" y="2874745"/>
            <a:ext cx="76672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6000" b="1" dirty="0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2. THE SOLUTION</a:t>
            </a:r>
          </a:p>
        </p:txBody>
      </p:sp>
      <p:pic>
        <p:nvPicPr>
          <p:cNvPr id="14" name="Graphique 13" descr="Ampoule avec un remplissage uni">
            <a:extLst>
              <a:ext uri="{FF2B5EF4-FFF2-40B4-BE49-F238E27FC236}">
                <a16:creationId xmlns:a16="http://schemas.microsoft.com/office/drawing/2014/main" id="{BFE02A91-CEEA-0021-3BD0-EBEFEBD8E4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3525" y="1596916"/>
            <a:ext cx="457200" cy="45720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3EA8A7A7-9FC9-CC5F-7B80-3773896BBF26}"/>
              </a:ext>
            </a:extLst>
          </p:cNvPr>
          <p:cNvSpPr txBox="1"/>
          <p:nvPr/>
        </p:nvSpPr>
        <p:spPr>
          <a:xfrm>
            <a:off x="3686503" y="3866100"/>
            <a:ext cx="878205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rgbClr val="FEFCE6"/>
                </a:solidFill>
              </a:rPr>
              <a:t>-</a:t>
            </a:r>
            <a:r>
              <a:rPr lang="fr-FR" sz="2200" dirty="0" err="1">
                <a:solidFill>
                  <a:srgbClr val="FEFCE6"/>
                </a:solidFill>
              </a:rPr>
              <a:t>Customizable</a:t>
            </a:r>
            <a:r>
              <a:rPr lang="fr-FR" sz="2200" dirty="0">
                <a:solidFill>
                  <a:srgbClr val="FEFCE6"/>
                </a:solidFill>
              </a:rPr>
              <a:t> </a:t>
            </a:r>
            <a:r>
              <a:rPr lang="fr-FR" sz="2200" dirty="0" err="1">
                <a:solidFill>
                  <a:srgbClr val="FEFCE6"/>
                </a:solidFill>
              </a:rPr>
              <a:t>travel</a:t>
            </a:r>
            <a:r>
              <a:rPr lang="fr-FR" sz="2200" dirty="0">
                <a:solidFill>
                  <a:srgbClr val="FEFCE6"/>
                </a:solidFill>
              </a:rPr>
              <a:t> bag </a:t>
            </a:r>
          </a:p>
          <a:p>
            <a:endParaRPr lang="fr-FR" dirty="0">
              <a:solidFill>
                <a:srgbClr val="FEFCE6"/>
              </a:solidFill>
            </a:endParaRPr>
          </a:p>
          <a:p>
            <a:endParaRPr lang="fr-FR" sz="2200" dirty="0">
              <a:solidFill>
                <a:srgbClr val="FEFC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869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2D682B-D561-1B0B-C0EA-5F65979C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bleu, Bleu électrique, Azure, ciel&#10;&#10;Description générée automatiquement">
            <a:extLst>
              <a:ext uri="{FF2B5EF4-FFF2-40B4-BE49-F238E27FC236}">
                <a16:creationId xmlns:a16="http://schemas.microsoft.com/office/drawing/2014/main" id="{12F88EF6-1534-75BE-960A-364AF01C8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628901" y="-2705099"/>
            <a:ext cx="6858001" cy="12268200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FA1F4B9-DF6B-EFBF-B852-24CE3D97D964}"/>
              </a:ext>
            </a:extLst>
          </p:cNvPr>
          <p:cNvSpPr/>
          <p:nvPr/>
        </p:nvSpPr>
        <p:spPr>
          <a:xfrm>
            <a:off x="-105103" y="1"/>
            <a:ext cx="3638878" cy="6858000"/>
          </a:xfrm>
          <a:prstGeom prst="rect">
            <a:avLst/>
          </a:prstGeom>
          <a:solidFill>
            <a:srgbClr val="5E8B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habits, chaussures, personne, femme&#10;&#10;Description générée automatiquement">
            <a:extLst>
              <a:ext uri="{FF2B5EF4-FFF2-40B4-BE49-F238E27FC236}">
                <a16:creationId xmlns:a16="http://schemas.microsoft.com/office/drawing/2014/main" id="{1318C9A7-29E4-B707-95E2-0859C5228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43909" y="849097"/>
            <a:ext cx="5159801" cy="515980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72DCF44-47DC-BD64-C46C-87B646315F24}"/>
              </a:ext>
            </a:extLst>
          </p:cNvPr>
          <p:cNvSpPr txBox="1"/>
          <p:nvPr/>
        </p:nvSpPr>
        <p:spPr>
          <a:xfrm>
            <a:off x="3686503" y="2874745"/>
            <a:ext cx="76672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6000" b="1" dirty="0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2. THE SOLUTION</a:t>
            </a:r>
          </a:p>
        </p:txBody>
      </p:sp>
      <p:pic>
        <p:nvPicPr>
          <p:cNvPr id="14" name="Graphique 13" descr="Ampoule avec un remplissage uni">
            <a:extLst>
              <a:ext uri="{FF2B5EF4-FFF2-40B4-BE49-F238E27FC236}">
                <a16:creationId xmlns:a16="http://schemas.microsoft.com/office/drawing/2014/main" id="{BFE02A91-CEEA-0021-3BD0-EBEFEBD8E4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3525" y="1596916"/>
            <a:ext cx="457200" cy="45720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3EA8A7A7-9FC9-CC5F-7B80-3773896BBF26}"/>
              </a:ext>
            </a:extLst>
          </p:cNvPr>
          <p:cNvSpPr txBox="1"/>
          <p:nvPr/>
        </p:nvSpPr>
        <p:spPr>
          <a:xfrm>
            <a:off x="3686503" y="3866100"/>
            <a:ext cx="87820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rgbClr val="FEFCE6"/>
                </a:solidFill>
              </a:rPr>
              <a:t>-</a:t>
            </a:r>
            <a:r>
              <a:rPr lang="fr-FR" sz="2200" dirty="0" err="1">
                <a:solidFill>
                  <a:srgbClr val="FEFCE6"/>
                </a:solidFill>
              </a:rPr>
              <a:t>Customizable</a:t>
            </a:r>
            <a:r>
              <a:rPr lang="fr-FR" sz="2200" dirty="0">
                <a:solidFill>
                  <a:srgbClr val="FEFCE6"/>
                </a:solidFill>
              </a:rPr>
              <a:t> </a:t>
            </a:r>
            <a:r>
              <a:rPr lang="fr-FR" sz="2200" dirty="0" err="1">
                <a:solidFill>
                  <a:srgbClr val="FEFCE6"/>
                </a:solidFill>
              </a:rPr>
              <a:t>travel</a:t>
            </a:r>
            <a:r>
              <a:rPr lang="fr-FR" sz="2200" dirty="0">
                <a:solidFill>
                  <a:srgbClr val="FEFCE6"/>
                </a:solidFill>
              </a:rPr>
              <a:t> bag </a:t>
            </a:r>
          </a:p>
          <a:p>
            <a:endParaRPr lang="fr-FR" dirty="0">
              <a:solidFill>
                <a:srgbClr val="FEFCE6"/>
              </a:solidFill>
            </a:endParaRPr>
          </a:p>
          <a:p>
            <a:r>
              <a:rPr lang="fr-FR" sz="2200" dirty="0">
                <a:solidFill>
                  <a:srgbClr val="FEFCE6"/>
                </a:solidFill>
              </a:rPr>
              <a:t>-Express </a:t>
            </a:r>
            <a:r>
              <a:rPr lang="fr-FR" sz="2200" dirty="0" err="1">
                <a:solidFill>
                  <a:srgbClr val="FEFCE6"/>
                </a:solidFill>
              </a:rPr>
              <a:t>personal</a:t>
            </a:r>
            <a:r>
              <a:rPr lang="fr-FR" sz="2200" dirty="0">
                <a:solidFill>
                  <a:srgbClr val="FEFCE6"/>
                </a:solidFill>
              </a:rPr>
              <a:t> style and </a:t>
            </a:r>
            <a:r>
              <a:rPr lang="fr-FR" sz="2200" dirty="0" err="1">
                <a:solidFill>
                  <a:srgbClr val="FEFCE6"/>
                </a:solidFill>
              </a:rPr>
              <a:t>create</a:t>
            </a:r>
            <a:r>
              <a:rPr lang="fr-FR" sz="2200" dirty="0">
                <a:solidFill>
                  <a:srgbClr val="FEFCE6"/>
                </a:solidFill>
              </a:rPr>
              <a:t> </a:t>
            </a:r>
            <a:r>
              <a:rPr lang="fr-FR" sz="2200" dirty="0" err="1">
                <a:solidFill>
                  <a:srgbClr val="FEFCE6"/>
                </a:solidFill>
              </a:rPr>
              <a:t>something</a:t>
            </a:r>
            <a:r>
              <a:rPr lang="fr-FR" sz="2200" dirty="0">
                <a:solidFill>
                  <a:srgbClr val="FEFCE6"/>
                </a:solidFill>
              </a:rPr>
              <a:t> </a:t>
            </a:r>
            <a:r>
              <a:rPr lang="fr-FR" sz="2200" dirty="0" err="1">
                <a:solidFill>
                  <a:srgbClr val="FEFCE6"/>
                </a:solidFill>
              </a:rPr>
              <a:t>uniquely</a:t>
            </a:r>
            <a:r>
              <a:rPr lang="fr-FR" sz="2200" dirty="0">
                <a:solidFill>
                  <a:srgbClr val="FEFCE6"/>
                </a:solidFill>
              </a:rPr>
              <a:t> </a:t>
            </a:r>
            <a:r>
              <a:rPr lang="fr-FR" sz="2200" dirty="0" err="1">
                <a:solidFill>
                  <a:srgbClr val="FEFCE6"/>
                </a:solidFill>
              </a:rPr>
              <a:t>yours</a:t>
            </a:r>
            <a:endParaRPr lang="fr-FR" sz="2200" dirty="0">
              <a:solidFill>
                <a:srgbClr val="FEFCE6"/>
              </a:solidFill>
            </a:endParaRPr>
          </a:p>
          <a:p>
            <a:endParaRPr lang="fr-FR" sz="2200" dirty="0">
              <a:solidFill>
                <a:srgbClr val="FEFC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414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2D682B-D561-1B0B-C0EA-5F65979C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bleu, Bleu électrique, Azure, ciel&#10;&#10;Description générée automatiquement">
            <a:extLst>
              <a:ext uri="{FF2B5EF4-FFF2-40B4-BE49-F238E27FC236}">
                <a16:creationId xmlns:a16="http://schemas.microsoft.com/office/drawing/2014/main" id="{12F88EF6-1534-75BE-960A-364AF01C8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628901" y="-2705099"/>
            <a:ext cx="6858001" cy="12268200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FA1F4B9-DF6B-EFBF-B852-24CE3D97D964}"/>
              </a:ext>
            </a:extLst>
          </p:cNvPr>
          <p:cNvSpPr/>
          <p:nvPr/>
        </p:nvSpPr>
        <p:spPr>
          <a:xfrm>
            <a:off x="-105103" y="1"/>
            <a:ext cx="3638878" cy="6858000"/>
          </a:xfrm>
          <a:prstGeom prst="rect">
            <a:avLst/>
          </a:prstGeom>
          <a:solidFill>
            <a:srgbClr val="5E8B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habits, chaussures, personne, femme&#10;&#10;Description générée automatiquement">
            <a:extLst>
              <a:ext uri="{FF2B5EF4-FFF2-40B4-BE49-F238E27FC236}">
                <a16:creationId xmlns:a16="http://schemas.microsoft.com/office/drawing/2014/main" id="{1318C9A7-29E4-B707-95E2-0859C5228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43909" y="849097"/>
            <a:ext cx="5159801" cy="515980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72DCF44-47DC-BD64-C46C-87B646315F24}"/>
              </a:ext>
            </a:extLst>
          </p:cNvPr>
          <p:cNvSpPr txBox="1"/>
          <p:nvPr/>
        </p:nvSpPr>
        <p:spPr>
          <a:xfrm>
            <a:off x="3686503" y="2874745"/>
            <a:ext cx="76672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6000" b="1" dirty="0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2. THE SOLUTION</a:t>
            </a:r>
          </a:p>
        </p:txBody>
      </p:sp>
      <p:pic>
        <p:nvPicPr>
          <p:cNvPr id="14" name="Graphique 13" descr="Ampoule avec un remplissage uni">
            <a:extLst>
              <a:ext uri="{FF2B5EF4-FFF2-40B4-BE49-F238E27FC236}">
                <a16:creationId xmlns:a16="http://schemas.microsoft.com/office/drawing/2014/main" id="{BFE02A91-CEEA-0021-3BD0-EBEFEBD8E4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3525" y="1596916"/>
            <a:ext cx="457200" cy="45720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3EA8A7A7-9FC9-CC5F-7B80-3773896BBF26}"/>
              </a:ext>
            </a:extLst>
          </p:cNvPr>
          <p:cNvSpPr txBox="1"/>
          <p:nvPr/>
        </p:nvSpPr>
        <p:spPr>
          <a:xfrm>
            <a:off x="3686503" y="3866100"/>
            <a:ext cx="878205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rgbClr val="FEFCE6"/>
                </a:solidFill>
              </a:rPr>
              <a:t>-</a:t>
            </a:r>
            <a:r>
              <a:rPr lang="fr-FR" sz="2200" dirty="0" err="1">
                <a:solidFill>
                  <a:srgbClr val="FEFCE6"/>
                </a:solidFill>
              </a:rPr>
              <a:t>Customizable</a:t>
            </a:r>
            <a:r>
              <a:rPr lang="fr-FR" sz="2200" dirty="0">
                <a:solidFill>
                  <a:srgbClr val="FEFCE6"/>
                </a:solidFill>
              </a:rPr>
              <a:t> </a:t>
            </a:r>
            <a:r>
              <a:rPr lang="fr-FR" sz="2200" dirty="0" err="1">
                <a:solidFill>
                  <a:srgbClr val="FEFCE6"/>
                </a:solidFill>
              </a:rPr>
              <a:t>travel</a:t>
            </a:r>
            <a:r>
              <a:rPr lang="fr-FR" sz="2200" dirty="0">
                <a:solidFill>
                  <a:srgbClr val="FEFCE6"/>
                </a:solidFill>
              </a:rPr>
              <a:t> bag </a:t>
            </a:r>
          </a:p>
          <a:p>
            <a:endParaRPr lang="fr-FR" dirty="0">
              <a:solidFill>
                <a:srgbClr val="FEFCE6"/>
              </a:solidFill>
            </a:endParaRPr>
          </a:p>
          <a:p>
            <a:r>
              <a:rPr lang="fr-FR" sz="2200" dirty="0">
                <a:solidFill>
                  <a:srgbClr val="FEFCE6"/>
                </a:solidFill>
              </a:rPr>
              <a:t>-Express </a:t>
            </a:r>
            <a:r>
              <a:rPr lang="fr-FR" sz="2200" dirty="0" err="1">
                <a:solidFill>
                  <a:srgbClr val="FEFCE6"/>
                </a:solidFill>
              </a:rPr>
              <a:t>personal</a:t>
            </a:r>
            <a:r>
              <a:rPr lang="fr-FR" sz="2200" dirty="0">
                <a:solidFill>
                  <a:srgbClr val="FEFCE6"/>
                </a:solidFill>
              </a:rPr>
              <a:t> style and </a:t>
            </a:r>
            <a:r>
              <a:rPr lang="fr-FR" sz="2200" dirty="0" err="1">
                <a:solidFill>
                  <a:srgbClr val="FEFCE6"/>
                </a:solidFill>
              </a:rPr>
              <a:t>create</a:t>
            </a:r>
            <a:r>
              <a:rPr lang="fr-FR" sz="2200" dirty="0">
                <a:solidFill>
                  <a:srgbClr val="FEFCE6"/>
                </a:solidFill>
              </a:rPr>
              <a:t> </a:t>
            </a:r>
            <a:r>
              <a:rPr lang="fr-FR" sz="2200" dirty="0" err="1">
                <a:solidFill>
                  <a:srgbClr val="FEFCE6"/>
                </a:solidFill>
              </a:rPr>
              <a:t>something</a:t>
            </a:r>
            <a:r>
              <a:rPr lang="fr-FR" sz="2200" dirty="0">
                <a:solidFill>
                  <a:srgbClr val="FEFCE6"/>
                </a:solidFill>
              </a:rPr>
              <a:t> </a:t>
            </a:r>
            <a:r>
              <a:rPr lang="fr-FR" sz="2200" dirty="0" err="1">
                <a:solidFill>
                  <a:srgbClr val="FEFCE6"/>
                </a:solidFill>
              </a:rPr>
              <a:t>uniquely</a:t>
            </a:r>
            <a:r>
              <a:rPr lang="fr-FR" sz="2200" dirty="0">
                <a:solidFill>
                  <a:srgbClr val="FEFCE6"/>
                </a:solidFill>
              </a:rPr>
              <a:t> </a:t>
            </a:r>
            <a:r>
              <a:rPr lang="fr-FR" sz="2200" dirty="0" err="1">
                <a:solidFill>
                  <a:srgbClr val="FEFCE6"/>
                </a:solidFill>
              </a:rPr>
              <a:t>yours</a:t>
            </a:r>
            <a:endParaRPr lang="fr-FR" sz="2200" dirty="0">
              <a:solidFill>
                <a:srgbClr val="FEFCE6"/>
              </a:solidFill>
            </a:endParaRPr>
          </a:p>
          <a:p>
            <a:endParaRPr lang="fr-FR" sz="2200" dirty="0">
              <a:solidFill>
                <a:srgbClr val="FEFCE6"/>
              </a:solidFill>
            </a:endParaRPr>
          </a:p>
          <a:p>
            <a:r>
              <a:rPr lang="fr-FR" sz="2200" b="1" dirty="0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-Mission: </a:t>
            </a:r>
            <a:r>
              <a:rPr lang="fr-FR" sz="2200" b="1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“To </a:t>
            </a:r>
            <a:r>
              <a:rPr lang="fr-FR" sz="2200" b="1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provide</a:t>
            </a:r>
            <a:r>
              <a:rPr lang="fr-FR" sz="2200" b="1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 </a:t>
            </a:r>
            <a:r>
              <a:rPr lang="fr-FR" sz="2200" b="1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opportunity</a:t>
            </a:r>
            <a:r>
              <a:rPr lang="fr-FR" sz="2200" b="1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for </a:t>
            </a:r>
            <a:r>
              <a:rPr lang="fr-FR" sz="2200" b="1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fr-FR" sz="2200" b="1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b="1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creativity</a:t>
            </a:r>
            <a:r>
              <a:rPr lang="fr-FR" sz="2200" b="1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fr-FR" sz="2200" b="1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fly</a:t>
            </a:r>
            <a:r>
              <a:rPr lang="fr-FR" sz="2200" b="1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b="1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above</a:t>
            </a:r>
            <a:r>
              <a:rPr lang="fr-FR" sz="2200" b="1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fr-FR" sz="2200" b="1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clouds</a:t>
            </a:r>
            <a:r>
              <a:rPr lang="fr-FR" sz="2200" b="1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.’’</a:t>
            </a:r>
          </a:p>
          <a:p>
            <a:endParaRPr lang="fr-FR" dirty="0">
              <a:solidFill>
                <a:srgbClr val="FEFCE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036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2D682B-D561-1B0B-C0EA-5F65979C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bleu, Bleu électrique, Azure, ciel&#10;&#10;Description générée automatiquement">
            <a:extLst>
              <a:ext uri="{FF2B5EF4-FFF2-40B4-BE49-F238E27FC236}">
                <a16:creationId xmlns:a16="http://schemas.microsoft.com/office/drawing/2014/main" id="{12F88EF6-1534-75BE-960A-364AF01C8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628901" y="-2705099"/>
            <a:ext cx="6858001" cy="12268200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FA1F4B9-DF6B-EFBF-B852-24CE3D97D964}"/>
              </a:ext>
            </a:extLst>
          </p:cNvPr>
          <p:cNvSpPr/>
          <p:nvPr/>
        </p:nvSpPr>
        <p:spPr>
          <a:xfrm>
            <a:off x="-105103" y="1"/>
            <a:ext cx="3638878" cy="6858000"/>
          </a:xfrm>
          <a:prstGeom prst="rect">
            <a:avLst/>
          </a:prstGeom>
          <a:solidFill>
            <a:srgbClr val="5E8B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habits, chaussures, personne, femme&#10;&#10;Description générée automatiquement">
            <a:extLst>
              <a:ext uri="{FF2B5EF4-FFF2-40B4-BE49-F238E27FC236}">
                <a16:creationId xmlns:a16="http://schemas.microsoft.com/office/drawing/2014/main" id="{1318C9A7-29E4-B707-95E2-0859C5228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43909" y="849097"/>
            <a:ext cx="5159801" cy="515980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72DCF44-47DC-BD64-C46C-87B646315F24}"/>
              </a:ext>
            </a:extLst>
          </p:cNvPr>
          <p:cNvSpPr txBox="1"/>
          <p:nvPr/>
        </p:nvSpPr>
        <p:spPr>
          <a:xfrm>
            <a:off x="3686503" y="2874745"/>
            <a:ext cx="76672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6000" b="1" dirty="0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2. THE SOLUTION</a:t>
            </a:r>
          </a:p>
        </p:txBody>
      </p:sp>
      <p:pic>
        <p:nvPicPr>
          <p:cNvPr id="14" name="Graphique 13" descr="Ampoule avec un remplissage uni">
            <a:extLst>
              <a:ext uri="{FF2B5EF4-FFF2-40B4-BE49-F238E27FC236}">
                <a16:creationId xmlns:a16="http://schemas.microsoft.com/office/drawing/2014/main" id="{BFE02A91-CEEA-0021-3BD0-EBEFEBD8E4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3525" y="1596916"/>
            <a:ext cx="457200" cy="45720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3EA8A7A7-9FC9-CC5F-7B80-3773896BBF26}"/>
              </a:ext>
            </a:extLst>
          </p:cNvPr>
          <p:cNvSpPr txBox="1"/>
          <p:nvPr/>
        </p:nvSpPr>
        <p:spPr>
          <a:xfrm>
            <a:off x="3686503" y="3866100"/>
            <a:ext cx="878205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rgbClr val="FEFCE6"/>
                </a:solidFill>
              </a:rPr>
              <a:t>-</a:t>
            </a:r>
            <a:r>
              <a:rPr lang="fr-FR" sz="2200" dirty="0" err="1">
                <a:solidFill>
                  <a:srgbClr val="FEFCE6"/>
                </a:solidFill>
              </a:rPr>
              <a:t>Customizable</a:t>
            </a:r>
            <a:r>
              <a:rPr lang="fr-FR" sz="2200" dirty="0">
                <a:solidFill>
                  <a:srgbClr val="FEFCE6"/>
                </a:solidFill>
              </a:rPr>
              <a:t> </a:t>
            </a:r>
            <a:r>
              <a:rPr lang="fr-FR" sz="2200" dirty="0" err="1">
                <a:solidFill>
                  <a:srgbClr val="FEFCE6"/>
                </a:solidFill>
              </a:rPr>
              <a:t>travel</a:t>
            </a:r>
            <a:r>
              <a:rPr lang="fr-FR" sz="2200" dirty="0">
                <a:solidFill>
                  <a:srgbClr val="FEFCE6"/>
                </a:solidFill>
              </a:rPr>
              <a:t> bag </a:t>
            </a:r>
          </a:p>
          <a:p>
            <a:endParaRPr lang="fr-FR" dirty="0">
              <a:solidFill>
                <a:srgbClr val="FEFCE6"/>
              </a:solidFill>
            </a:endParaRPr>
          </a:p>
          <a:p>
            <a:r>
              <a:rPr lang="fr-FR" sz="2200" dirty="0">
                <a:solidFill>
                  <a:srgbClr val="FEFCE6"/>
                </a:solidFill>
              </a:rPr>
              <a:t>-Express </a:t>
            </a:r>
            <a:r>
              <a:rPr lang="fr-FR" sz="2200" dirty="0" err="1">
                <a:solidFill>
                  <a:srgbClr val="FEFCE6"/>
                </a:solidFill>
              </a:rPr>
              <a:t>personal</a:t>
            </a:r>
            <a:r>
              <a:rPr lang="fr-FR" sz="2200" dirty="0">
                <a:solidFill>
                  <a:srgbClr val="FEFCE6"/>
                </a:solidFill>
              </a:rPr>
              <a:t> style and </a:t>
            </a:r>
            <a:r>
              <a:rPr lang="fr-FR" sz="2200" dirty="0" err="1">
                <a:solidFill>
                  <a:srgbClr val="FEFCE6"/>
                </a:solidFill>
              </a:rPr>
              <a:t>create</a:t>
            </a:r>
            <a:r>
              <a:rPr lang="fr-FR" sz="2200" dirty="0">
                <a:solidFill>
                  <a:srgbClr val="FEFCE6"/>
                </a:solidFill>
              </a:rPr>
              <a:t> </a:t>
            </a:r>
            <a:r>
              <a:rPr lang="fr-FR" sz="2200" dirty="0" err="1">
                <a:solidFill>
                  <a:srgbClr val="FEFCE6"/>
                </a:solidFill>
              </a:rPr>
              <a:t>something</a:t>
            </a:r>
            <a:r>
              <a:rPr lang="fr-FR" sz="2200" dirty="0">
                <a:solidFill>
                  <a:srgbClr val="FEFCE6"/>
                </a:solidFill>
              </a:rPr>
              <a:t> </a:t>
            </a:r>
            <a:r>
              <a:rPr lang="fr-FR" sz="2200" dirty="0" err="1">
                <a:solidFill>
                  <a:srgbClr val="FEFCE6"/>
                </a:solidFill>
              </a:rPr>
              <a:t>uniquely</a:t>
            </a:r>
            <a:r>
              <a:rPr lang="fr-FR" sz="2200" dirty="0">
                <a:solidFill>
                  <a:srgbClr val="FEFCE6"/>
                </a:solidFill>
              </a:rPr>
              <a:t> </a:t>
            </a:r>
            <a:r>
              <a:rPr lang="fr-FR" sz="2200" dirty="0" err="1">
                <a:solidFill>
                  <a:srgbClr val="FEFCE6"/>
                </a:solidFill>
              </a:rPr>
              <a:t>yours</a:t>
            </a:r>
            <a:endParaRPr lang="fr-FR" sz="2200" dirty="0">
              <a:solidFill>
                <a:srgbClr val="FEFCE6"/>
              </a:solidFill>
            </a:endParaRPr>
          </a:p>
          <a:p>
            <a:endParaRPr lang="fr-FR" sz="2200" dirty="0">
              <a:solidFill>
                <a:srgbClr val="FEFCE6"/>
              </a:solidFill>
            </a:endParaRPr>
          </a:p>
          <a:p>
            <a:r>
              <a:rPr lang="fr-FR" sz="2200" b="1" dirty="0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-Mission: </a:t>
            </a:r>
            <a:r>
              <a:rPr lang="fr-FR" sz="2200" b="1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“To </a:t>
            </a:r>
            <a:r>
              <a:rPr lang="fr-FR" sz="2200" b="1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provide</a:t>
            </a:r>
            <a:r>
              <a:rPr lang="fr-FR" sz="2200" b="1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 </a:t>
            </a:r>
            <a:r>
              <a:rPr lang="fr-FR" sz="2200" b="1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opportunity</a:t>
            </a:r>
            <a:r>
              <a:rPr lang="fr-FR" sz="2200" b="1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for </a:t>
            </a:r>
            <a:r>
              <a:rPr lang="fr-FR" sz="2200" b="1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fr-FR" sz="2200" b="1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b="1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creativity</a:t>
            </a:r>
            <a:r>
              <a:rPr lang="fr-FR" sz="2200" b="1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fr-FR" sz="2200" b="1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fly</a:t>
            </a:r>
            <a:r>
              <a:rPr lang="fr-FR" sz="2200" b="1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b="1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above</a:t>
            </a:r>
            <a:r>
              <a:rPr lang="fr-FR" sz="2200" b="1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fr-FR" sz="2200" b="1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clouds</a:t>
            </a:r>
            <a:r>
              <a:rPr lang="fr-FR" sz="2200" b="1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.’’</a:t>
            </a:r>
          </a:p>
          <a:p>
            <a:endParaRPr lang="fr-FR" dirty="0">
              <a:solidFill>
                <a:srgbClr val="FEFCE6"/>
              </a:solidFill>
              <a:latin typeface="Arial" panose="020B0604020202020204" pitchFamily="34" charset="0"/>
            </a:endParaRPr>
          </a:p>
          <a:p>
            <a:r>
              <a:rPr lang="fr-FR" sz="2200" b="1" dirty="0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-Vision: </a:t>
            </a:r>
            <a:r>
              <a:rPr lang="fr-FR" sz="2200" b="1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“To </a:t>
            </a:r>
            <a:r>
              <a:rPr lang="fr-FR" sz="2200" b="1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become</a:t>
            </a:r>
            <a:r>
              <a:rPr lang="fr-FR" sz="2200" b="1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the top </a:t>
            </a:r>
            <a:r>
              <a:rPr lang="fr-FR" sz="2200" b="1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travel</a:t>
            </a:r>
            <a:r>
              <a:rPr lang="fr-FR" sz="2200" b="1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b="1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leather</a:t>
            </a:r>
            <a:r>
              <a:rPr lang="fr-FR" sz="2200" b="1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b="1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goods</a:t>
            </a:r>
            <a:r>
              <a:rPr lang="fr-FR" sz="2200" b="1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b="1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luxury</a:t>
            </a:r>
            <a:r>
              <a:rPr lang="fr-FR" sz="2200" b="1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line by </a:t>
            </a:r>
            <a:r>
              <a:rPr lang="fr-FR" sz="2200" b="1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embracing</a:t>
            </a:r>
            <a:r>
              <a:rPr lang="fr-FR" sz="2200" b="1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b="1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uniqueness</a:t>
            </a:r>
            <a:r>
              <a:rPr lang="fr-FR" sz="2200" b="1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fr-FR" sz="2200" b="1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authenticity</a:t>
            </a:r>
            <a:r>
              <a:rPr lang="fr-FR" sz="2200" b="1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  <a:endParaRPr lang="fr-FR" sz="2200" b="1" dirty="0">
              <a:solidFill>
                <a:srgbClr val="FEFCE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dirty="0">
              <a:solidFill>
                <a:srgbClr val="FEFCE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285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2D682B-D561-1B0B-C0EA-5F65979C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bleu, Bleu électrique, Azure, ciel&#10;&#10;Description générée automatiquement">
            <a:extLst>
              <a:ext uri="{FF2B5EF4-FFF2-40B4-BE49-F238E27FC236}">
                <a16:creationId xmlns:a16="http://schemas.microsoft.com/office/drawing/2014/main" id="{12F88EF6-1534-75BE-960A-364AF01C8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667000" y="-2667001"/>
            <a:ext cx="6858001" cy="1219199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11B61C-F484-D2EC-038E-56A5DC575F07}"/>
              </a:ext>
            </a:extLst>
          </p:cNvPr>
          <p:cNvSpPr/>
          <p:nvPr/>
        </p:nvSpPr>
        <p:spPr>
          <a:xfrm>
            <a:off x="-105103" y="1"/>
            <a:ext cx="3638878" cy="6858000"/>
          </a:xfrm>
          <a:prstGeom prst="rect">
            <a:avLst/>
          </a:prstGeom>
          <a:solidFill>
            <a:srgbClr val="5E8B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956BBC0-066A-E862-D53F-41111FF7BBF9}"/>
              </a:ext>
            </a:extLst>
          </p:cNvPr>
          <p:cNvSpPr txBox="1"/>
          <p:nvPr/>
        </p:nvSpPr>
        <p:spPr>
          <a:xfrm>
            <a:off x="3686503" y="2874745"/>
            <a:ext cx="8505496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5000" b="1" dirty="0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3. VALUE PROPOSITION</a:t>
            </a:r>
          </a:p>
        </p:txBody>
      </p:sp>
    </p:spTree>
    <p:extLst>
      <p:ext uri="{BB962C8B-B14F-4D97-AF65-F5344CB8AC3E}">
        <p14:creationId xmlns:p14="http://schemas.microsoft.com/office/powerpoint/2010/main" val="217909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2D682B-D561-1B0B-C0EA-5F65979C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bleu, Bleu électrique, Azure, ciel&#10;&#10;Description générée automatiquement">
            <a:extLst>
              <a:ext uri="{FF2B5EF4-FFF2-40B4-BE49-F238E27FC236}">
                <a16:creationId xmlns:a16="http://schemas.microsoft.com/office/drawing/2014/main" id="{12F88EF6-1534-75BE-960A-364AF01C8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794323" y="-2539677"/>
            <a:ext cx="6858001" cy="11937357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D85F47-7D25-BD34-C01B-737FF39FB671}"/>
              </a:ext>
            </a:extLst>
          </p:cNvPr>
          <p:cNvSpPr/>
          <p:nvPr/>
        </p:nvSpPr>
        <p:spPr>
          <a:xfrm>
            <a:off x="-105103" y="1"/>
            <a:ext cx="3638878" cy="6858000"/>
          </a:xfrm>
          <a:prstGeom prst="rect">
            <a:avLst/>
          </a:prstGeom>
          <a:solidFill>
            <a:srgbClr val="5E8B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2F6A95D-F6C1-2B81-9590-79A428E7FD8E}"/>
              </a:ext>
            </a:extLst>
          </p:cNvPr>
          <p:cNvSpPr txBox="1"/>
          <p:nvPr/>
        </p:nvSpPr>
        <p:spPr>
          <a:xfrm>
            <a:off x="3452751" y="0"/>
            <a:ext cx="930254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5000" b="1" dirty="0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THE TRAVEL GOOSE BAG</a:t>
            </a:r>
          </a:p>
        </p:txBody>
      </p:sp>
    </p:spTree>
    <p:extLst>
      <p:ext uri="{BB962C8B-B14F-4D97-AF65-F5344CB8AC3E}">
        <p14:creationId xmlns:p14="http://schemas.microsoft.com/office/powerpoint/2010/main" val="2745797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2D682B-D561-1B0B-C0EA-5F65979C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bleu, Bleu électrique, Azure, ciel&#10;&#10;Description générée automatiquement">
            <a:extLst>
              <a:ext uri="{FF2B5EF4-FFF2-40B4-BE49-F238E27FC236}">
                <a16:creationId xmlns:a16="http://schemas.microsoft.com/office/drawing/2014/main" id="{12F88EF6-1534-75BE-960A-364AF01C8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794323" y="-2539677"/>
            <a:ext cx="6858001" cy="11937357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D85F47-7D25-BD34-C01B-737FF39FB671}"/>
              </a:ext>
            </a:extLst>
          </p:cNvPr>
          <p:cNvSpPr/>
          <p:nvPr/>
        </p:nvSpPr>
        <p:spPr>
          <a:xfrm>
            <a:off x="-105103" y="1"/>
            <a:ext cx="3638878" cy="6858000"/>
          </a:xfrm>
          <a:prstGeom prst="rect">
            <a:avLst/>
          </a:prstGeom>
          <a:solidFill>
            <a:srgbClr val="5E8B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2F6A95D-F6C1-2B81-9590-79A428E7FD8E}"/>
              </a:ext>
            </a:extLst>
          </p:cNvPr>
          <p:cNvSpPr txBox="1"/>
          <p:nvPr/>
        </p:nvSpPr>
        <p:spPr>
          <a:xfrm>
            <a:off x="3452751" y="0"/>
            <a:ext cx="930254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5000" b="1" dirty="0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THE TRAVEL GOOSE BAG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993307F-8768-B465-AF73-29CD05B65B43}"/>
              </a:ext>
            </a:extLst>
          </p:cNvPr>
          <p:cNvSpPr txBox="1"/>
          <p:nvPr/>
        </p:nvSpPr>
        <p:spPr>
          <a:xfrm>
            <a:off x="3738623" y="1271590"/>
            <a:ext cx="8198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EFCE6"/>
                </a:solidFill>
              </a:rPr>
              <a:t>- Complete </a:t>
            </a:r>
            <a:r>
              <a:rPr lang="fr-FR" sz="2000" b="1" dirty="0" err="1">
                <a:solidFill>
                  <a:srgbClr val="FEFCE6"/>
                </a:solidFill>
              </a:rPr>
              <a:t>customization</a:t>
            </a:r>
            <a:r>
              <a:rPr lang="fr-FR" sz="2000" b="1" dirty="0">
                <a:solidFill>
                  <a:srgbClr val="FEFCE6"/>
                </a:solidFill>
              </a:rPr>
              <a:t> : </a:t>
            </a:r>
            <a:r>
              <a:rPr lang="fr-FR" sz="2000" b="1" dirty="0" err="1">
                <a:solidFill>
                  <a:srgbClr val="FEFCE6"/>
                </a:solidFill>
              </a:rPr>
              <a:t>we</a:t>
            </a:r>
            <a:r>
              <a:rPr lang="fr-FR" sz="2000" b="1" dirty="0">
                <a:solidFill>
                  <a:srgbClr val="FEFCE6"/>
                </a:solidFill>
              </a:rPr>
              <a:t> </a:t>
            </a:r>
            <a:r>
              <a:rPr lang="fr-FR" sz="2000" b="1" dirty="0" err="1">
                <a:solidFill>
                  <a:srgbClr val="FEFCE6"/>
                </a:solidFill>
              </a:rPr>
              <a:t>elevate</a:t>
            </a:r>
            <a:r>
              <a:rPr lang="fr-FR" sz="2000" b="1" dirty="0">
                <a:solidFill>
                  <a:srgbClr val="FEFCE6"/>
                </a:solidFill>
              </a:rPr>
              <a:t> </a:t>
            </a:r>
            <a:r>
              <a:rPr lang="fr-FR" sz="2000" b="1" dirty="0" err="1">
                <a:solidFill>
                  <a:srgbClr val="FEFCE6"/>
                </a:solidFill>
              </a:rPr>
              <a:t>personalization</a:t>
            </a:r>
            <a:r>
              <a:rPr lang="fr-FR" sz="2000" b="1" dirty="0">
                <a:solidFill>
                  <a:srgbClr val="FEFCE6"/>
                </a:solidFill>
              </a:rPr>
              <a:t> to a new </a:t>
            </a:r>
            <a:r>
              <a:rPr lang="fr-FR" sz="2000" b="1" dirty="0" err="1">
                <a:solidFill>
                  <a:srgbClr val="FEFCE6"/>
                </a:solidFill>
              </a:rPr>
              <a:t>level</a:t>
            </a:r>
            <a:endParaRPr lang="fr-FR" sz="2000" b="1" dirty="0">
              <a:solidFill>
                <a:srgbClr val="FEFC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98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312570D6-A76F-F2C6-E618-7FD6353038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 descr="Une image contenant bleu, Bleu électrique, Azure, ciel&#10;&#10;Description générée automatiquement">
            <a:extLst>
              <a:ext uri="{FF2B5EF4-FFF2-40B4-BE49-F238E27FC236}">
                <a16:creationId xmlns:a16="http://schemas.microsoft.com/office/drawing/2014/main" id="{1334C1BA-22CC-955A-5A8E-DBAD7A3A1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906932" y="-2906932"/>
            <a:ext cx="7292537" cy="13106401"/>
          </a:xfrm>
          <a:prstGeom prst="rect">
            <a:avLst/>
          </a:prstGeom>
        </p:spPr>
      </p:pic>
      <p:pic>
        <p:nvPicPr>
          <p:cNvPr id="6" name="Travel goose ">
            <a:hlinkClick r:id="" action="ppaction://media"/>
            <a:extLst>
              <a:ext uri="{FF2B5EF4-FFF2-40B4-BE49-F238E27FC236}">
                <a16:creationId xmlns:a16="http://schemas.microsoft.com/office/drawing/2014/main" id="{3228DD08-EC13-0CA5-20A4-4FA9272175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>
            <a:lum/>
          </a:blip>
          <a:srcRect l="11196" t="1204" r="12283" b="4391"/>
          <a:stretch/>
        </p:blipFill>
        <p:spPr>
          <a:xfrm>
            <a:off x="-390526" y="2194263"/>
            <a:ext cx="4717483" cy="31968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423ADFA-BEF9-0898-120D-43A1EC7958A7}"/>
              </a:ext>
            </a:extLst>
          </p:cNvPr>
          <p:cNvSpPr txBox="1"/>
          <p:nvPr/>
        </p:nvSpPr>
        <p:spPr>
          <a:xfrm>
            <a:off x="5524008" y="1093133"/>
            <a:ext cx="93831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 err="1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Today’s</a:t>
            </a:r>
            <a:r>
              <a:rPr lang="fr-FR" sz="4000" b="1" dirty="0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fr-FR" sz="4000" b="1" dirty="0" err="1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Presentation</a:t>
            </a:r>
            <a:r>
              <a:rPr lang="fr-FR" sz="4000" b="1" dirty="0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1208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5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2D682B-D561-1B0B-C0EA-5F65979C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bleu, Bleu électrique, Azure, ciel&#10;&#10;Description générée automatiquement">
            <a:extLst>
              <a:ext uri="{FF2B5EF4-FFF2-40B4-BE49-F238E27FC236}">
                <a16:creationId xmlns:a16="http://schemas.microsoft.com/office/drawing/2014/main" id="{12F88EF6-1534-75BE-960A-364AF01C8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794323" y="-2539677"/>
            <a:ext cx="6858001" cy="11937357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D85F47-7D25-BD34-C01B-737FF39FB671}"/>
              </a:ext>
            </a:extLst>
          </p:cNvPr>
          <p:cNvSpPr/>
          <p:nvPr/>
        </p:nvSpPr>
        <p:spPr>
          <a:xfrm>
            <a:off x="-105103" y="1"/>
            <a:ext cx="3638878" cy="6858000"/>
          </a:xfrm>
          <a:prstGeom prst="rect">
            <a:avLst/>
          </a:prstGeom>
          <a:solidFill>
            <a:srgbClr val="5E8B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2F6A95D-F6C1-2B81-9590-79A428E7FD8E}"/>
              </a:ext>
            </a:extLst>
          </p:cNvPr>
          <p:cNvSpPr txBox="1"/>
          <p:nvPr/>
        </p:nvSpPr>
        <p:spPr>
          <a:xfrm>
            <a:off x="3452751" y="0"/>
            <a:ext cx="930254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5000" b="1" dirty="0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THE TRAVEL GOOSE BAG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993307F-8768-B465-AF73-29CD05B65B43}"/>
              </a:ext>
            </a:extLst>
          </p:cNvPr>
          <p:cNvSpPr txBox="1"/>
          <p:nvPr/>
        </p:nvSpPr>
        <p:spPr>
          <a:xfrm>
            <a:off x="3738623" y="1271590"/>
            <a:ext cx="8198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EFCE6"/>
                </a:solidFill>
              </a:rPr>
              <a:t>- Complete </a:t>
            </a:r>
            <a:r>
              <a:rPr lang="fr-FR" sz="2000" b="1" dirty="0" err="1">
                <a:solidFill>
                  <a:srgbClr val="FEFCE6"/>
                </a:solidFill>
              </a:rPr>
              <a:t>customization</a:t>
            </a:r>
            <a:r>
              <a:rPr lang="fr-FR" sz="2000" b="1" dirty="0">
                <a:solidFill>
                  <a:srgbClr val="FEFCE6"/>
                </a:solidFill>
              </a:rPr>
              <a:t> : </a:t>
            </a:r>
            <a:r>
              <a:rPr lang="fr-FR" sz="2000" b="1" dirty="0" err="1">
                <a:solidFill>
                  <a:srgbClr val="FEFCE6"/>
                </a:solidFill>
              </a:rPr>
              <a:t>we</a:t>
            </a:r>
            <a:r>
              <a:rPr lang="fr-FR" sz="2000" b="1" dirty="0">
                <a:solidFill>
                  <a:srgbClr val="FEFCE6"/>
                </a:solidFill>
              </a:rPr>
              <a:t> </a:t>
            </a:r>
            <a:r>
              <a:rPr lang="fr-FR" sz="2000" b="1" dirty="0" err="1">
                <a:solidFill>
                  <a:srgbClr val="FEFCE6"/>
                </a:solidFill>
              </a:rPr>
              <a:t>elevate</a:t>
            </a:r>
            <a:r>
              <a:rPr lang="fr-FR" sz="2000" b="1" dirty="0">
                <a:solidFill>
                  <a:srgbClr val="FEFCE6"/>
                </a:solidFill>
              </a:rPr>
              <a:t> </a:t>
            </a:r>
            <a:r>
              <a:rPr lang="fr-FR" sz="2000" b="1" dirty="0" err="1">
                <a:solidFill>
                  <a:srgbClr val="FEFCE6"/>
                </a:solidFill>
              </a:rPr>
              <a:t>personalization</a:t>
            </a:r>
            <a:r>
              <a:rPr lang="fr-FR" sz="2000" b="1" dirty="0">
                <a:solidFill>
                  <a:srgbClr val="FEFCE6"/>
                </a:solidFill>
              </a:rPr>
              <a:t> to a new </a:t>
            </a:r>
            <a:r>
              <a:rPr lang="fr-FR" sz="2000" b="1" dirty="0" err="1">
                <a:solidFill>
                  <a:srgbClr val="FEFCE6"/>
                </a:solidFill>
              </a:rPr>
              <a:t>level</a:t>
            </a:r>
            <a:endParaRPr lang="fr-FR" sz="2000" b="1" dirty="0">
              <a:solidFill>
                <a:srgbClr val="FEFCE6"/>
              </a:solidFill>
            </a:endParaRPr>
          </a:p>
        </p:txBody>
      </p:sp>
      <p:pic>
        <p:nvPicPr>
          <p:cNvPr id="8" name="Image 7" descr="Une image contenant accessoire, sac, Bagages et sacs, noir et blanc&#10;&#10;Description générée automatiquement">
            <a:extLst>
              <a:ext uri="{FF2B5EF4-FFF2-40B4-BE49-F238E27FC236}">
                <a16:creationId xmlns:a16="http://schemas.microsoft.com/office/drawing/2014/main" id="{D392D2A6-D754-03E0-3DED-49C5CDB54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390" y="1754260"/>
            <a:ext cx="2922023" cy="2065740"/>
          </a:xfrm>
          <a:prstGeom prst="rect">
            <a:avLst/>
          </a:prstGeom>
        </p:spPr>
      </p:pic>
      <p:pic>
        <p:nvPicPr>
          <p:cNvPr id="10" name="Image 9" descr="Une image contenant accessoire, sac, Bagages et sacs&#10;&#10;Description générée automatiquement">
            <a:extLst>
              <a:ext uri="{FF2B5EF4-FFF2-40B4-BE49-F238E27FC236}">
                <a16:creationId xmlns:a16="http://schemas.microsoft.com/office/drawing/2014/main" id="{D19CE84C-269E-9C5E-A107-BC5FD3E9F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381" y="1651798"/>
            <a:ext cx="2975499" cy="2103544"/>
          </a:xfrm>
          <a:prstGeom prst="rect">
            <a:avLst/>
          </a:prstGeom>
        </p:spPr>
      </p:pic>
      <p:pic>
        <p:nvPicPr>
          <p:cNvPr id="12" name="Image 11" descr="Une image contenant accessoire, sac, Bagages et sacs, sac à main&#10;&#10;Description générée automatiquement">
            <a:extLst>
              <a:ext uri="{FF2B5EF4-FFF2-40B4-BE49-F238E27FC236}">
                <a16:creationId xmlns:a16="http://schemas.microsoft.com/office/drawing/2014/main" id="{C2E5F1E7-07FC-DD1C-99A8-7653D279E3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4215" y="1651797"/>
            <a:ext cx="2975498" cy="210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933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2D682B-D561-1B0B-C0EA-5F65979C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bleu, Bleu électrique, Azure, ciel&#10;&#10;Description générée automatiquement">
            <a:extLst>
              <a:ext uri="{FF2B5EF4-FFF2-40B4-BE49-F238E27FC236}">
                <a16:creationId xmlns:a16="http://schemas.microsoft.com/office/drawing/2014/main" id="{12F88EF6-1534-75BE-960A-364AF01C8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794323" y="-2539677"/>
            <a:ext cx="6858001" cy="11937357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D85F47-7D25-BD34-C01B-737FF39FB671}"/>
              </a:ext>
            </a:extLst>
          </p:cNvPr>
          <p:cNvSpPr/>
          <p:nvPr/>
        </p:nvSpPr>
        <p:spPr>
          <a:xfrm>
            <a:off x="-105103" y="1"/>
            <a:ext cx="3638878" cy="6858000"/>
          </a:xfrm>
          <a:prstGeom prst="rect">
            <a:avLst/>
          </a:prstGeom>
          <a:solidFill>
            <a:srgbClr val="5E8B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2F6A95D-F6C1-2B81-9590-79A428E7FD8E}"/>
              </a:ext>
            </a:extLst>
          </p:cNvPr>
          <p:cNvSpPr txBox="1"/>
          <p:nvPr/>
        </p:nvSpPr>
        <p:spPr>
          <a:xfrm>
            <a:off x="3452751" y="0"/>
            <a:ext cx="930254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5000" b="1" dirty="0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THE TRAVEL GOOSE BAG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993307F-8768-B465-AF73-29CD05B65B43}"/>
              </a:ext>
            </a:extLst>
          </p:cNvPr>
          <p:cNvSpPr txBox="1"/>
          <p:nvPr/>
        </p:nvSpPr>
        <p:spPr>
          <a:xfrm>
            <a:off x="3738623" y="1271590"/>
            <a:ext cx="8198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EFCE6"/>
                </a:solidFill>
              </a:rPr>
              <a:t>- Complete </a:t>
            </a:r>
            <a:r>
              <a:rPr lang="fr-FR" sz="2000" b="1" dirty="0" err="1">
                <a:solidFill>
                  <a:srgbClr val="FEFCE6"/>
                </a:solidFill>
              </a:rPr>
              <a:t>customization</a:t>
            </a:r>
            <a:r>
              <a:rPr lang="fr-FR" sz="2000" b="1" dirty="0">
                <a:solidFill>
                  <a:srgbClr val="FEFCE6"/>
                </a:solidFill>
              </a:rPr>
              <a:t> : </a:t>
            </a:r>
            <a:r>
              <a:rPr lang="fr-FR" sz="2000" b="1" dirty="0" err="1">
                <a:solidFill>
                  <a:srgbClr val="FEFCE6"/>
                </a:solidFill>
              </a:rPr>
              <a:t>we</a:t>
            </a:r>
            <a:r>
              <a:rPr lang="fr-FR" sz="2000" b="1" dirty="0">
                <a:solidFill>
                  <a:srgbClr val="FEFCE6"/>
                </a:solidFill>
              </a:rPr>
              <a:t> </a:t>
            </a:r>
            <a:r>
              <a:rPr lang="fr-FR" sz="2000" b="1" dirty="0" err="1">
                <a:solidFill>
                  <a:srgbClr val="FEFCE6"/>
                </a:solidFill>
              </a:rPr>
              <a:t>elevate</a:t>
            </a:r>
            <a:r>
              <a:rPr lang="fr-FR" sz="2000" b="1" dirty="0">
                <a:solidFill>
                  <a:srgbClr val="FEFCE6"/>
                </a:solidFill>
              </a:rPr>
              <a:t> </a:t>
            </a:r>
            <a:r>
              <a:rPr lang="fr-FR" sz="2000" b="1" dirty="0" err="1">
                <a:solidFill>
                  <a:srgbClr val="FEFCE6"/>
                </a:solidFill>
              </a:rPr>
              <a:t>personalization</a:t>
            </a:r>
            <a:r>
              <a:rPr lang="fr-FR" sz="2000" b="1" dirty="0">
                <a:solidFill>
                  <a:srgbClr val="FEFCE6"/>
                </a:solidFill>
              </a:rPr>
              <a:t> to a new </a:t>
            </a:r>
            <a:r>
              <a:rPr lang="fr-FR" sz="2000" b="1" dirty="0" err="1">
                <a:solidFill>
                  <a:srgbClr val="FEFCE6"/>
                </a:solidFill>
              </a:rPr>
              <a:t>level</a:t>
            </a:r>
            <a:endParaRPr lang="fr-FR" sz="2000" b="1" dirty="0">
              <a:solidFill>
                <a:srgbClr val="FEFCE6"/>
              </a:solidFill>
            </a:endParaRPr>
          </a:p>
        </p:txBody>
      </p:sp>
      <p:pic>
        <p:nvPicPr>
          <p:cNvPr id="8" name="Image 7" descr="Une image contenant accessoire, sac, Bagages et sacs, noir et blanc&#10;&#10;Description générée automatiquement">
            <a:extLst>
              <a:ext uri="{FF2B5EF4-FFF2-40B4-BE49-F238E27FC236}">
                <a16:creationId xmlns:a16="http://schemas.microsoft.com/office/drawing/2014/main" id="{D392D2A6-D754-03E0-3DED-49C5CDB54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390" y="1754260"/>
            <a:ext cx="2922023" cy="2065740"/>
          </a:xfrm>
          <a:prstGeom prst="rect">
            <a:avLst/>
          </a:prstGeom>
        </p:spPr>
      </p:pic>
      <p:pic>
        <p:nvPicPr>
          <p:cNvPr id="10" name="Image 9" descr="Une image contenant accessoire, sac, Bagages et sacs&#10;&#10;Description générée automatiquement">
            <a:extLst>
              <a:ext uri="{FF2B5EF4-FFF2-40B4-BE49-F238E27FC236}">
                <a16:creationId xmlns:a16="http://schemas.microsoft.com/office/drawing/2014/main" id="{D19CE84C-269E-9C5E-A107-BC5FD3E9F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381" y="1651798"/>
            <a:ext cx="2975499" cy="2103544"/>
          </a:xfrm>
          <a:prstGeom prst="rect">
            <a:avLst/>
          </a:prstGeom>
        </p:spPr>
      </p:pic>
      <p:pic>
        <p:nvPicPr>
          <p:cNvPr id="12" name="Image 11" descr="Une image contenant accessoire, sac, Bagages et sacs, sac à main&#10;&#10;Description générée automatiquement">
            <a:extLst>
              <a:ext uri="{FF2B5EF4-FFF2-40B4-BE49-F238E27FC236}">
                <a16:creationId xmlns:a16="http://schemas.microsoft.com/office/drawing/2014/main" id="{C2E5F1E7-07FC-DD1C-99A8-7653D279E3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4215" y="1651797"/>
            <a:ext cx="2975498" cy="2103544"/>
          </a:xfrm>
          <a:prstGeom prst="rect">
            <a:avLst/>
          </a:prstGeom>
        </p:spPr>
      </p:pic>
      <p:pic>
        <p:nvPicPr>
          <p:cNvPr id="3" name="Image 2" descr="Une image contenant accessoire, Bagages et sacs, sac&#10;&#10;Description générée automatiquement">
            <a:extLst>
              <a:ext uri="{FF2B5EF4-FFF2-40B4-BE49-F238E27FC236}">
                <a16:creationId xmlns:a16="http://schemas.microsoft.com/office/drawing/2014/main" id="{7E199EBF-F57F-C8FA-5CE6-EB455EC4A8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0548" y="1754260"/>
            <a:ext cx="3013903" cy="2130695"/>
          </a:xfrm>
          <a:prstGeom prst="rect">
            <a:avLst/>
          </a:prstGeom>
        </p:spPr>
      </p:pic>
      <p:pic>
        <p:nvPicPr>
          <p:cNvPr id="9" name="Image 8" descr="Une image contenant accessoire, Bagages et sacs, sac&#10;&#10;Description générée automatiquement">
            <a:extLst>
              <a:ext uri="{FF2B5EF4-FFF2-40B4-BE49-F238E27FC236}">
                <a16:creationId xmlns:a16="http://schemas.microsoft.com/office/drawing/2014/main" id="{42A80AA5-C73D-08C1-E479-2B227334DD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7380" y="1661748"/>
            <a:ext cx="2975499" cy="2103545"/>
          </a:xfrm>
          <a:prstGeom prst="rect">
            <a:avLst/>
          </a:prstGeom>
        </p:spPr>
      </p:pic>
      <p:pic>
        <p:nvPicPr>
          <p:cNvPr id="11" name="Image 10" descr="Une image contenant accessoire, sac, Bagages et sacs&#10;&#10;Description générée automatiquement">
            <a:extLst>
              <a:ext uri="{FF2B5EF4-FFF2-40B4-BE49-F238E27FC236}">
                <a16:creationId xmlns:a16="http://schemas.microsoft.com/office/drawing/2014/main" id="{742DDF6D-5452-0DBD-7AC1-18F3E059F0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5012" y="1641847"/>
            <a:ext cx="3013903" cy="213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120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2D682B-D561-1B0B-C0EA-5F65979C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bleu, Bleu électrique, Azure, ciel&#10;&#10;Description générée automatiquement">
            <a:extLst>
              <a:ext uri="{FF2B5EF4-FFF2-40B4-BE49-F238E27FC236}">
                <a16:creationId xmlns:a16="http://schemas.microsoft.com/office/drawing/2014/main" id="{12F88EF6-1534-75BE-960A-364AF01C8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794323" y="-2539677"/>
            <a:ext cx="6858001" cy="11937357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D85F47-7D25-BD34-C01B-737FF39FB671}"/>
              </a:ext>
            </a:extLst>
          </p:cNvPr>
          <p:cNvSpPr/>
          <p:nvPr/>
        </p:nvSpPr>
        <p:spPr>
          <a:xfrm>
            <a:off x="-105103" y="1"/>
            <a:ext cx="3638878" cy="6858000"/>
          </a:xfrm>
          <a:prstGeom prst="rect">
            <a:avLst/>
          </a:prstGeom>
          <a:solidFill>
            <a:srgbClr val="5E8B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2F6A95D-F6C1-2B81-9590-79A428E7FD8E}"/>
              </a:ext>
            </a:extLst>
          </p:cNvPr>
          <p:cNvSpPr txBox="1"/>
          <p:nvPr/>
        </p:nvSpPr>
        <p:spPr>
          <a:xfrm>
            <a:off x="3452751" y="0"/>
            <a:ext cx="930254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5000" b="1" dirty="0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THE TRAVEL GOOSE BAG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993307F-8768-B465-AF73-29CD05B65B43}"/>
              </a:ext>
            </a:extLst>
          </p:cNvPr>
          <p:cNvSpPr txBox="1"/>
          <p:nvPr/>
        </p:nvSpPr>
        <p:spPr>
          <a:xfrm>
            <a:off x="3738623" y="1271590"/>
            <a:ext cx="8198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EFCE6"/>
                </a:solidFill>
              </a:rPr>
              <a:t>- Complete </a:t>
            </a:r>
            <a:r>
              <a:rPr lang="fr-FR" sz="2000" b="1" dirty="0" err="1">
                <a:solidFill>
                  <a:srgbClr val="FEFCE6"/>
                </a:solidFill>
              </a:rPr>
              <a:t>customization</a:t>
            </a:r>
            <a:r>
              <a:rPr lang="fr-FR" sz="2000" b="1" dirty="0">
                <a:solidFill>
                  <a:srgbClr val="FEFCE6"/>
                </a:solidFill>
              </a:rPr>
              <a:t> : </a:t>
            </a:r>
            <a:r>
              <a:rPr lang="fr-FR" sz="2000" b="1" dirty="0" err="1">
                <a:solidFill>
                  <a:srgbClr val="FEFCE6"/>
                </a:solidFill>
              </a:rPr>
              <a:t>we</a:t>
            </a:r>
            <a:r>
              <a:rPr lang="fr-FR" sz="2000" b="1" dirty="0">
                <a:solidFill>
                  <a:srgbClr val="FEFCE6"/>
                </a:solidFill>
              </a:rPr>
              <a:t> </a:t>
            </a:r>
            <a:r>
              <a:rPr lang="fr-FR" sz="2000" b="1" dirty="0" err="1">
                <a:solidFill>
                  <a:srgbClr val="FEFCE6"/>
                </a:solidFill>
              </a:rPr>
              <a:t>elevate</a:t>
            </a:r>
            <a:r>
              <a:rPr lang="fr-FR" sz="2000" b="1" dirty="0">
                <a:solidFill>
                  <a:srgbClr val="FEFCE6"/>
                </a:solidFill>
              </a:rPr>
              <a:t> </a:t>
            </a:r>
            <a:r>
              <a:rPr lang="fr-FR" sz="2000" b="1" dirty="0" err="1">
                <a:solidFill>
                  <a:srgbClr val="FEFCE6"/>
                </a:solidFill>
              </a:rPr>
              <a:t>personalization</a:t>
            </a:r>
            <a:r>
              <a:rPr lang="fr-FR" sz="2000" b="1" dirty="0">
                <a:solidFill>
                  <a:srgbClr val="FEFCE6"/>
                </a:solidFill>
              </a:rPr>
              <a:t> to a new </a:t>
            </a:r>
            <a:r>
              <a:rPr lang="fr-FR" sz="2000" b="1" dirty="0" err="1">
                <a:solidFill>
                  <a:srgbClr val="FEFCE6"/>
                </a:solidFill>
              </a:rPr>
              <a:t>level</a:t>
            </a:r>
            <a:endParaRPr lang="fr-FR" sz="2000" b="1" dirty="0">
              <a:solidFill>
                <a:srgbClr val="FEFCE6"/>
              </a:solidFill>
            </a:endParaRPr>
          </a:p>
        </p:txBody>
      </p:sp>
      <p:pic>
        <p:nvPicPr>
          <p:cNvPr id="8" name="Image 7" descr="Une image contenant accessoire, sac, Bagages et sacs, noir et blanc&#10;&#10;Description générée automatiquement">
            <a:extLst>
              <a:ext uri="{FF2B5EF4-FFF2-40B4-BE49-F238E27FC236}">
                <a16:creationId xmlns:a16="http://schemas.microsoft.com/office/drawing/2014/main" id="{D392D2A6-D754-03E0-3DED-49C5CDB54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390" y="1754260"/>
            <a:ext cx="2922023" cy="2065740"/>
          </a:xfrm>
          <a:prstGeom prst="rect">
            <a:avLst/>
          </a:prstGeom>
        </p:spPr>
      </p:pic>
      <p:pic>
        <p:nvPicPr>
          <p:cNvPr id="10" name="Image 9" descr="Une image contenant accessoire, sac, Bagages et sacs&#10;&#10;Description générée automatiquement">
            <a:extLst>
              <a:ext uri="{FF2B5EF4-FFF2-40B4-BE49-F238E27FC236}">
                <a16:creationId xmlns:a16="http://schemas.microsoft.com/office/drawing/2014/main" id="{D19CE84C-269E-9C5E-A107-BC5FD3E9F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381" y="1651798"/>
            <a:ext cx="2975499" cy="2103544"/>
          </a:xfrm>
          <a:prstGeom prst="rect">
            <a:avLst/>
          </a:prstGeom>
        </p:spPr>
      </p:pic>
      <p:pic>
        <p:nvPicPr>
          <p:cNvPr id="12" name="Image 11" descr="Une image contenant accessoire, sac, Bagages et sacs, sac à main&#10;&#10;Description générée automatiquement">
            <a:extLst>
              <a:ext uri="{FF2B5EF4-FFF2-40B4-BE49-F238E27FC236}">
                <a16:creationId xmlns:a16="http://schemas.microsoft.com/office/drawing/2014/main" id="{C2E5F1E7-07FC-DD1C-99A8-7653D279E3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4215" y="1651797"/>
            <a:ext cx="2975498" cy="2103544"/>
          </a:xfrm>
          <a:prstGeom prst="rect">
            <a:avLst/>
          </a:prstGeom>
        </p:spPr>
      </p:pic>
      <p:pic>
        <p:nvPicPr>
          <p:cNvPr id="3" name="Image 2" descr="Une image contenant accessoire, Bagages et sacs, sac&#10;&#10;Description générée automatiquement">
            <a:extLst>
              <a:ext uri="{FF2B5EF4-FFF2-40B4-BE49-F238E27FC236}">
                <a16:creationId xmlns:a16="http://schemas.microsoft.com/office/drawing/2014/main" id="{7E199EBF-F57F-C8FA-5CE6-EB455EC4A8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0548" y="1754260"/>
            <a:ext cx="3013903" cy="2130695"/>
          </a:xfrm>
          <a:prstGeom prst="rect">
            <a:avLst/>
          </a:prstGeom>
        </p:spPr>
      </p:pic>
      <p:pic>
        <p:nvPicPr>
          <p:cNvPr id="9" name="Image 8" descr="Une image contenant accessoire, Bagages et sacs, sac&#10;&#10;Description générée automatiquement">
            <a:extLst>
              <a:ext uri="{FF2B5EF4-FFF2-40B4-BE49-F238E27FC236}">
                <a16:creationId xmlns:a16="http://schemas.microsoft.com/office/drawing/2014/main" id="{42A80AA5-C73D-08C1-E479-2B227334DD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7380" y="1661748"/>
            <a:ext cx="2975499" cy="2103545"/>
          </a:xfrm>
          <a:prstGeom prst="rect">
            <a:avLst/>
          </a:prstGeom>
        </p:spPr>
      </p:pic>
      <p:pic>
        <p:nvPicPr>
          <p:cNvPr id="11" name="Image 10" descr="Une image contenant accessoire, sac, Bagages et sacs&#10;&#10;Description générée automatiquement">
            <a:extLst>
              <a:ext uri="{FF2B5EF4-FFF2-40B4-BE49-F238E27FC236}">
                <a16:creationId xmlns:a16="http://schemas.microsoft.com/office/drawing/2014/main" id="{742DDF6D-5452-0DBD-7AC1-18F3E059F0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5012" y="1641847"/>
            <a:ext cx="3013903" cy="2130695"/>
          </a:xfrm>
          <a:prstGeom prst="rect">
            <a:avLst/>
          </a:prstGeom>
        </p:spPr>
      </p:pic>
      <p:pic>
        <p:nvPicPr>
          <p:cNvPr id="13" name="Image 12" descr="Une image contenant accessoire, sac&#10;&#10;Description générée automatiquement">
            <a:extLst>
              <a:ext uri="{FF2B5EF4-FFF2-40B4-BE49-F238E27FC236}">
                <a16:creationId xmlns:a16="http://schemas.microsoft.com/office/drawing/2014/main" id="{91627B47-7A30-B21D-0C73-4529B53144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3076" y="1774500"/>
            <a:ext cx="2985275" cy="2110456"/>
          </a:xfrm>
          <a:prstGeom prst="rect">
            <a:avLst/>
          </a:prstGeom>
        </p:spPr>
      </p:pic>
      <p:pic>
        <p:nvPicPr>
          <p:cNvPr id="14" name="Image 13" descr="Une image contenant accessoire, Bagages et sacs, sac, Accessoire de mode&#10;&#10;Description générée automatiquement">
            <a:extLst>
              <a:ext uri="{FF2B5EF4-FFF2-40B4-BE49-F238E27FC236}">
                <a16:creationId xmlns:a16="http://schemas.microsoft.com/office/drawing/2014/main" id="{009029AE-094B-A0AA-BFED-0AD9568B87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60175" y="1641983"/>
            <a:ext cx="3009113" cy="212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36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2D682B-D561-1B0B-C0EA-5F65979C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bleu, Bleu électrique, Azure, ciel&#10;&#10;Description générée automatiquement">
            <a:extLst>
              <a:ext uri="{FF2B5EF4-FFF2-40B4-BE49-F238E27FC236}">
                <a16:creationId xmlns:a16="http://schemas.microsoft.com/office/drawing/2014/main" id="{12F88EF6-1534-75BE-960A-364AF01C8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794323" y="-2539677"/>
            <a:ext cx="6858001" cy="11937357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D85F47-7D25-BD34-C01B-737FF39FB671}"/>
              </a:ext>
            </a:extLst>
          </p:cNvPr>
          <p:cNvSpPr/>
          <p:nvPr/>
        </p:nvSpPr>
        <p:spPr>
          <a:xfrm>
            <a:off x="-105103" y="1"/>
            <a:ext cx="3638878" cy="6858000"/>
          </a:xfrm>
          <a:prstGeom prst="rect">
            <a:avLst/>
          </a:prstGeom>
          <a:solidFill>
            <a:srgbClr val="5E8B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2F6A95D-F6C1-2B81-9590-79A428E7FD8E}"/>
              </a:ext>
            </a:extLst>
          </p:cNvPr>
          <p:cNvSpPr txBox="1"/>
          <p:nvPr/>
        </p:nvSpPr>
        <p:spPr>
          <a:xfrm>
            <a:off x="3452751" y="0"/>
            <a:ext cx="930254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5000" b="1" dirty="0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THE TRAVEL GOOSE BAG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993307F-8768-B465-AF73-29CD05B65B43}"/>
              </a:ext>
            </a:extLst>
          </p:cNvPr>
          <p:cNvSpPr txBox="1"/>
          <p:nvPr/>
        </p:nvSpPr>
        <p:spPr>
          <a:xfrm>
            <a:off x="3738623" y="1271590"/>
            <a:ext cx="8198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EFCE6"/>
                </a:solidFill>
              </a:rPr>
              <a:t>- Complete </a:t>
            </a:r>
            <a:r>
              <a:rPr lang="fr-FR" sz="2000" b="1" dirty="0" err="1">
                <a:solidFill>
                  <a:srgbClr val="FEFCE6"/>
                </a:solidFill>
              </a:rPr>
              <a:t>customization</a:t>
            </a:r>
            <a:r>
              <a:rPr lang="fr-FR" sz="2000" b="1" dirty="0">
                <a:solidFill>
                  <a:srgbClr val="FEFCE6"/>
                </a:solidFill>
              </a:rPr>
              <a:t> : </a:t>
            </a:r>
            <a:r>
              <a:rPr lang="fr-FR" sz="2000" b="1" dirty="0" err="1">
                <a:solidFill>
                  <a:srgbClr val="FEFCE6"/>
                </a:solidFill>
              </a:rPr>
              <a:t>we</a:t>
            </a:r>
            <a:r>
              <a:rPr lang="fr-FR" sz="2000" b="1" dirty="0">
                <a:solidFill>
                  <a:srgbClr val="FEFCE6"/>
                </a:solidFill>
              </a:rPr>
              <a:t> </a:t>
            </a:r>
            <a:r>
              <a:rPr lang="fr-FR" sz="2000" b="1" dirty="0" err="1">
                <a:solidFill>
                  <a:srgbClr val="FEFCE6"/>
                </a:solidFill>
              </a:rPr>
              <a:t>elevate</a:t>
            </a:r>
            <a:r>
              <a:rPr lang="fr-FR" sz="2000" b="1" dirty="0">
                <a:solidFill>
                  <a:srgbClr val="FEFCE6"/>
                </a:solidFill>
              </a:rPr>
              <a:t> </a:t>
            </a:r>
            <a:r>
              <a:rPr lang="fr-FR" sz="2000" b="1" dirty="0" err="1">
                <a:solidFill>
                  <a:srgbClr val="FEFCE6"/>
                </a:solidFill>
              </a:rPr>
              <a:t>personalization</a:t>
            </a:r>
            <a:r>
              <a:rPr lang="fr-FR" sz="2000" b="1" dirty="0">
                <a:solidFill>
                  <a:srgbClr val="FEFCE6"/>
                </a:solidFill>
              </a:rPr>
              <a:t> to a new </a:t>
            </a:r>
            <a:r>
              <a:rPr lang="fr-FR" sz="2000" b="1" dirty="0" err="1">
                <a:solidFill>
                  <a:srgbClr val="FEFCE6"/>
                </a:solidFill>
              </a:rPr>
              <a:t>level</a:t>
            </a:r>
            <a:endParaRPr lang="fr-FR" sz="2000" b="1" dirty="0">
              <a:solidFill>
                <a:srgbClr val="FEFCE6"/>
              </a:solidFill>
            </a:endParaRPr>
          </a:p>
        </p:txBody>
      </p:sp>
      <p:pic>
        <p:nvPicPr>
          <p:cNvPr id="8" name="Image 7" descr="Une image contenant accessoire, sac, Bagages et sacs, noir et blanc&#10;&#10;Description générée automatiquement">
            <a:extLst>
              <a:ext uri="{FF2B5EF4-FFF2-40B4-BE49-F238E27FC236}">
                <a16:creationId xmlns:a16="http://schemas.microsoft.com/office/drawing/2014/main" id="{D392D2A6-D754-03E0-3DED-49C5CDB54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390" y="1754260"/>
            <a:ext cx="2922023" cy="2065740"/>
          </a:xfrm>
          <a:prstGeom prst="rect">
            <a:avLst/>
          </a:prstGeom>
        </p:spPr>
      </p:pic>
      <p:pic>
        <p:nvPicPr>
          <p:cNvPr id="10" name="Image 9" descr="Une image contenant accessoire, sac, Bagages et sacs&#10;&#10;Description générée automatiquement">
            <a:extLst>
              <a:ext uri="{FF2B5EF4-FFF2-40B4-BE49-F238E27FC236}">
                <a16:creationId xmlns:a16="http://schemas.microsoft.com/office/drawing/2014/main" id="{D19CE84C-269E-9C5E-A107-BC5FD3E9F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381" y="1651798"/>
            <a:ext cx="2975499" cy="2103544"/>
          </a:xfrm>
          <a:prstGeom prst="rect">
            <a:avLst/>
          </a:prstGeom>
        </p:spPr>
      </p:pic>
      <p:pic>
        <p:nvPicPr>
          <p:cNvPr id="12" name="Image 11" descr="Une image contenant accessoire, sac, Bagages et sacs, sac à main&#10;&#10;Description générée automatiquement">
            <a:extLst>
              <a:ext uri="{FF2B5EF4-FFF2-40B4-BE49-F238E27FC236}">
                <a16:creationId xmlns:a16="http://schemas.microsoft.com/office/drawing/2014/main" id="{C2E5F1E7-07FC-DD1C-99A8-7653D279E3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4215" y="1651797"/>
            <a:ext cx="2975498" cy="2103544"/>
          </a:xfrm>
          <a:prstGeom prst="rect">
            <a:avLst/>
          </a:prstGeom>
        </p:spPr>
      </p:pic>
      <p:pic>
        <p:nvPicPr>
          <p:cNvPr id="3" name="Image 2" descr="Une image contenant accessoire, Bagages et sacs, sac&#10;&#10;Description générée automatiquement">
            <a:extLst>
              <a:ext uri="{FF2B5EF4-FFF2-40B4-BE49-F238E27FC236}">
                <a16:creationId xmlns:a16="http://schemas.microsoft.com/office/drawing/2014/main" id="{7E199EBF-F57F-C8FA-5CE6-EB455EC4A8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0548" y="1754260"/>
            <a:ext cx="3013903" cy="2130695"/>
          </a:xfrm>
          <a:prstGeom prst="rect">
            <a:avLst/>
          </a:prstGeom>
        </p:spPr>
      </p:pic>
      <p:pic>
        <p:nvPicPr>
          <p:cNvPr id="9" name="Image 8" descr="Une image contenant accessoire, Bagages et sacs, sac&#10;&#10;Description générée automatiquement">
            <a:extLst>
              <a:ext uri="{FF2B5EF4-FFF2-40B4-BE49-F238E27FC236}">
                <a16:creationId xmlns:a16="http://schemas.microsoft.com/office/drawing/2014/main" id="{42A80AA5-C73D-08C1-E479-2B227334DD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7380" y="1661748"/>
            <a:ext cx="2975499" cy="2103545"/>
          </a:xfrm>
          <a:prstGeom prst="rect">
            <a:avLst/>
          </a:prstGeom>
        </p:spPr>
      </p:pic>
      <p:pic>
        <p:nvPicPr>
          <p:cNvPr id="11" name="Image 10" descr="Une image contenant accessoire, sac, Bagages et sacs&#10;&#10;Description générée automatiquement">
            <a:extLst>
              <a:ext uri="{FF2B5EF4-FFF2-40B4-BE49-F238E27FC236}">
                <a16:creationId xmlns:a16="http://schemas.microsoft.com/office/drawing/2014/main" id="{742DDF6D-5452-0DBD-7AC1-18F3E059F0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5012" y="1641847"/>
            <a:ext cx="3013903" cy="2130695"/>
          </a:xfrm>
          <a:prstGeom prst="rect">
            <a:avLst/>
          </a:prstGeom>
        </p:spPr>
      </p:pic>
      <p:pic>
        <p:nvPicPr>
          <p:cNvPr id="13" name="Image 12" descr="Une image contenant accessoire, sac&#10;&#10;Description générée automatiquement">
            <a:extLst>
              <a:ext uri="{FF2B5EF4-FFF2-40B4-BE49-F238E27FC236}">
                <a16:creationId xmlns:a16="http://schemas.microsoft.com/office/drawing/2014/main" id="{91627B47-7A30-B21D-0C73-4529B53144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3076" y="1774500"/>
            <a:ext cx="2985275" cy="2110456"/>
          </a:xfrm>
          <a:prstGeom prst="rect">
            <a:avLst/>
          </a:prstGeom>
        </p:spPr>
      </p:pic>
      <p:pic>
        <p:nvPicPr>
          <p:cNvPr id="14" name="Image 13" descr="Une image contenant accessoire, Bagages et sacs, sac, Accessoire de mode&#10;&#10;Description générée automatiquement">
            <a:extLst>
              <a:ext uri="{FF2B5EF4-FFF2-40B4-BE49-F238E27FC236}">
                <a16:creationId xmlns:a16="http://schemas.microsoft.com/office/drawing/2014/main" id="{009029AE-094B-A0AA-BFED-0AD9568B87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60175" y="1641983"/>
            <a:ext cx="3009113" cy="2127309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CC3AEBBD-F44C-6B5E-433F-13337DD81989}"/>
              </a:ext>
            </a:extLst>
          </p:cNvPr>
          <p:cNvSpPr txBox="1"/>
          <p:nvPr/>
        </p:nvSpPr>
        <p:spPr>
          <a:xfrm>
            <a:off x="3740913" y="3948527"/>
            <a:ext cx="78476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EFCE6"/>
                </a:solidFill>
              </a:rPr>
              <a:t>- In-store </a:t>
            </a:r>
            <a:r>
              <a:rPr lang="fr-FR" sz="2000" b="1" dirty="0" err="1">
                <a:solidFill>
                  <a:srgbClr val="FEFCE6"/>
                </a:solidFill>
              </a:rPr>
              <a:t>Artisery</a:t>
            </a:r>
            <a:r>
              <a:rPr lang="fr-FR" sz="2000" b="1" dirty="0">
                <a:solidFill>
                  <a:srgbClr val="FEFCE6"/>
                </a:solidFill>
              </a:rPr>
              <a:t> : Co-</a:t>
            </a:r>
            <a:r>
              <a:rPr lang="fr-FR" sz="2000" b="1" dirty="0" err="1">
                <a:solidFill>
                  <a:srgbClr val="FEFCE6"/>
                </a:solidFill>
              </a:rPr>
              <a:t>Creation</a:t>
            </a:r>
            <a:r>
              <a:rPr lang="fr-FR" sz="2000" b="1" dirty="0">
                <a:solidFill>
                  <a:srgbClr val="FEFCE6"/>
                </a:solidFill>
              </a:rPr>
              <a:t> </a:t>
            </a:r>
            <a:r>
              <a:rPr lang="fr-FR" sz="2000" b="1" dirty="0" err="1">
                <a:solidFill>
                  <a:srgbClr val="FEFCE6"/>
                </a:solidFill>
              </a:rPr>
              <a:t>Experience</a:t>
            </a:r>
            <a:r>
              <a:rPr lang="fr-FR" sz="2000" b="1" dirty="0">
                <a:solidFill>
                  <a:srgbClr val="FEFCE6"/>
                </a:solidFill>
              </a:rPr>
              <a:t> </a:t>
            </a:r>
          </a:p>
          <a:p>
            <a:endParaRPr lang="fr-FR" sz="2000" b="1" dirty="0">
              <a:solidFill>
                <a:srgbClr val="FEFCE6"/>
              </a:solidFill>
            </a:endParaRPr>
          </a:p>
          <a:p>
            <a:endParaRPr lang="fr-FR" sz="2000" b="1" dirty="0">
              <a:solidFill>
                <a:srgbClr val="FEFC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055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2D682B-D561-1B0B-C0EA-5F65979C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bleu, Bleu électrique, Azure, ciel&#10;&#10;Description générée automatiquement">
            <a:extLst>
              <a:ext uri="{FF2B5EF4-FFF2-40B4-BE49-F238E27FC236}">
                <a16:creationId xmlns:a16="http://schemas.microsoft.com/office/drawing/2014/main" id="{12F88EF6-1534-75BE-960A-364AF01C8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794323" y="-2539677"/>
            <a:ext cx="6858001" cy="11937357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D85F47-7D25-BD34-C01B-737FF39FB671}"/>
              </a:ext>
            </a:extLst>
          </p:cNvPr>
          <p:cNvSpPr/>
          <p:nvPr/>
        </p:nvSpPr>
        <p:spPr>
          <a:xfrm>
            <a:off x="-105103" y="1"/>
            <a:ext cx="3638878" cy="6858000"/>
          </a:xfrm>
          <a:prstGeom prst="rect">
            <a:avLst/>
          </a:prstGeom>
          <a:solidFill>
            <a:srgbClr val="5E8B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2F6A95D-F6C1-2B81-9590-79A428E7FD8E}"/>
              </a:ext>
            </a:extLst>
          </p:cNvPr>
          <p:cNvSpPr txBox="1"/>
          <p:nvPr/>
        </p:nvSpPr>
        <p:spPr>
          <a:xfrm>
            <a:off x="3452751" y="0"/>
            <a:ext cx="9302549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5000" b="1" dirty="0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THE TRAVEL GOOSE BAG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993307F-8768-B465-AF73-29CD05B65B43}"/>
              </a:ext>
            </a:extLst>
          </p:cNvPr>
          <p:cNvSpPr txBox="1"/>
          <p:nvPr/>
        </p:nvSpPr>
        <p:spPr>
          <a:xfrm>
            <a:off x="3738623" y="1271590"/>
            <a:ext cx="8198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EFCE6"/>
                </a:solidFill>
              </a:rPr>
              <a:t>- Complete </a:t>
            </a:r>
            <a:r>
              <a:rPr lang="fr-FR" sz="2000" b="1" dirty="0" err="1">
                <a:solidFill>
                  <a:srgbClr val="FEFCE6"/>
                </a:solidFill>
              </a:rPr>
              <a:t>customization</a:t>
            </a:r>
            <a:r>
              <a:rPr lang="fr-FR" sz="2000" b="1" dirty="0">
                <a:solidFill>
                  <a:srgbClr val="FEFCE6"/>
                </a:solidFill>
              </a:rPr>
              <a:t> : </a:t>
            </a:r>
            <a:r>
              <a:rPr lang="fr-FR" sz="2000" b="1" dirty="0" err="1">
                <a:solidFill>
                  <a:srgbClr val="FEFCE6"/>
                </a:solidFill>
              </a:rPr>
              <a:t>we</a:t>
            </a:r>
            <a:r>
              <a:rPr lang="fr-FR" sz="2000" b="1" dirty="0">
                <a:solidFill>
                  <a:srgbClr val="FEFCE6"/>
                </a:solidFill>
              </a:rPr>
              <a:t> </a:t>
            </a:r>
            <a:r>
              <a:rPr lang="fr-FR" sz="2000" b="1" dirty="0" err="1">
                <a:solidFill>
                  <a:srgbClr val="FEFCE6"/>
                </a:solidFill>
              </a:rPr>
              <a:t>elevate</a:t>
            </a:r>
            <a:r>
              <a:rPr lang="fr-FR" sz="2000" b="1" dirty="0">
                <a:solidFill>
                  <a:srgbClr val="FEFCE6"/>
                </a:solidFill>
              </a:rPr>
              <a:t> </a:t>
            </a:r>
            <a:r>
              <a:rPr lang="fr-FR" sz="2000" b="1" dirty="0" err="1">
                <a:solidFill>
                  <a:srgbClr val="FEFCE6"/>
                </a:solidFill>
              </a:rPr>
              <a:t>personalization</a:t>
            </a:r>
            <a:r>
              <a:rPr lang="fr-FR" sz="2000" b="1" dirty="0">
                <a:solidFill>
                  <a:srgbClr val="FEFCE6"/>
                </a:solidFill>
              </a:rPr>
              <a:t> to a new </a:t>
            </a:r>
            <a:r>
              <a:rPr lang="fr-FR" sz="2000" b="1" dirty="0" err="1">
                <a:solidFill>
                  <a:srgbClr val="FEFCE6"/>
                </a:solidFill>
              </a:rPr>
              <a:t>level</a:t>
            </a:r>
            <a:endParaRPr lang="fr-FR" sz="2000" b="1" dirty="0">
              <a:solidFill>
                <a:srgbClr val="FEFCE6"/>
              </a:solidFill>
            </a:endParaRPr>
          </a:p>
        </p:txBody>
      </p:sp>
      <p:pic>
        <p:nvPicPr>
          <p:cNvPr id="8" name="Image 7" descr="Une image contenant accessoire, sac, Bagages et sacs, noir et blanc&#10;&#10;Description générée automatiquement">
            <a:extLst>
              <a:ext uri="{FF2B5EF4-FFF2-40B4-BE49-F238E27FC236}">
                <a16:creationId xmlns:a16="http://schemas.microsoft.com/office/drawing/2014/main" id="{D392D2A6-D754-03E0-3DED-49C5CDB54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390" y="1754260"/>
            <a:ext cx="2922023" cy="2065740"/>
          </a:xfrm>
          <a:prstGeom prst="rect">
            <a:avLst/>
          </a:prstGeom>
        </p:spPr>
      </p:pic>
      <p:pic>
        <p:nvPicPr>
          <p:cNvPr id="10" name="Image 9" descr="Une image contenant accessoire, sac, Bagages et sacs&#10;&#10;Description générée automatiquement">
            <a:extLst>
              <a:ext uri="{FF2B5EF4-FFF2-40B4-BE49-F238E27FC236}">
                <a16:creationId xmlns:a16="http://schemas.microsoft.com/office/drawing/2014/main" id="{D19CE84C-269E-9C5E-A107-BC5FD3E9F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381" y="1651798"/>
            <a:ext cx="2975499" cy="2103544"/>
          </a:xfrm>
          <a:prstGeom prst="rect">
            <a:avLst/>
          </a:prstGeom>
        </p:spPr>
      </p:pic>
      <p:pic>
        <p:nvPicPr>
          <p:cNvPr id="12" name="Image 11" descr="Une image contenant accessoire, sac, Bagages et sacs, sac à main&#10;&#10;Description générée automatiquement">
            <a:extLst>
              <a:ext uri="{FF2B5EF4-FFF2-40B4-BE49-F238E27FC236}">
                <a16:creationId xmlns:a16="http://schemas.microsoft.com/office/drawing/2014/main" id="{C2E5F1E7-07FC-DD1C-99A8-7653D279E3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4215" y="1651797"/>
            <a:ext cx="2975498" cy="2103544"/>
          </a:xfrm>
          <a:prstGeom prst="rect">
            <a:avLst/>
          </a:prstGeom>
        </p:spPr>
      </p:pic>
      <p:pic>
        <p:nvPicPr>
          <p:cNvPr id="3" name="Image 2" descr="Une image contenant accessoire, Bagages et sacs, sac&#10;&#10;Description générée automatiquement">
            <a:extLst>
              <a:ext uri="{FF2B5EF4-FFF2-40B4-BE49-F238E27FC236}">
                <a16:creationId xmlns:a16="http://schemas.microsoft.com/office/drawing/2014/main" id="{7E199EBF-F57F-C8FA-5CE6-EB455EC4A8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0548" y="1754260"/>
            <a:ext cx="3013903" cy="2130695"/>
          </a:xfrm>
          <a:prstGeom prst="rect">
            <a:avLst/>
          </a:prstGeom>
        </p:spPr>
      </p:pic>
      <p:pic>
        <p:nvPicPr>
          <p:cNvPr id="9" name="Image 8" descr="Une image contenant accessoire, Bagages et sacs, sac&#10;&#10;Description générée automatiquement">
            <a:extLst>
              <a:ext uri="{FF2B5EF4-FFF2-40B4-BE49-F238E27FC236}">
                <a16:creationId xmlns:a16="http://schemas.microsoft.com/office/drawing/2014/main" id="{42A80AA5-C73D-08C1-E479-2B227334DD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7380" y="1661748"/>
            <a:ext cx="2975499" cy="2103545"/>
          </a:xfrm>
          <a:prstGeom prst="rect">
            <a:avLst/>
          </a:prstGeom>
        </p:spPr>
      </p:pic>
      <p:pic>
        <p:nvPicPr>
          <p:cNvPr id="11" name="Image 10" descr="Une image contenant accessoire, sac, Bagages et sacs&#10;&#10;Description générée automatiquement">
            <a:extLst>
              <a:ext uri="{FF2B5EF4-FFF2-40B4-BE49-F238E27FC236}">
                <a16:creationId xmlns:a16="http://schemas.microsoft.com/office/drawing/2014/main" id="{742DDF6D-5452-0DBD-7AC1-18F3E059F0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5012" y="1641847"/>
            <a:ext cx="3013903" cy="2130695"/>
          </a:xfrm>
          <a:prstGeom prst="rect">
            <a:avLst/>
          </a:prstGeom>
        </p:spPr>
      </p:pic>
      <p:pic>
        <p:nvPicPr>
          <p:cNvPr id="13" name="Image 12" descr="Une image contenant accessoire, sac&#10;&#10;Description générée automatiquement">
            <a:extLst>
              <a:ext uri="{FF2B5EF4-FFF2-40B4-BE49-F238E27FC236}">
                <a16:creationId xmlns:a16="http://schemas.microsoft.com/office/drawing/2014/main" id="{91627B47-7A30-B21D-0C73-4529B53144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3076" y="1774500"/>
            <a:ext cx="2985275" cy="2110456"/>
          </a:xfrm>
          <a:prstGeom prst="rect">
            <a:avLst/>
          </a:prstGeom>
        </p:spPr>
      </p:pic>
      <p:pic>
        <p:nvPicPr>
          <p:cNvPr id="14" name="Image 13" descr="Une image contenant accessoire, Bagages et sacs, sac, Accessoire de mode&#10;&#10;Description générée automatiquement">
            <a:extLst>
              <a:ext uri="{FF2B5EF4-FFF2-40B4-BE49-F238E27FC236}">
                <a16:creationId xmlns:a16="http://schemas.microsoft.com/office/drawing/2014/main" id="{009029AE-094B-A0AA-BFED-0AD9568B87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60175" y="1641983"/>
            <a:ext cx="3009113" cy="2127309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CC3AEBBD-F44C-6B5E-433F-13337DD81989}"/>
              </a:ext>
            </a:extLst>
          </p:cNvPr>
          <p:cNvSpPr txBox="1"/>
          <p:nvPr/>
        </p:nvSpPr>
        <p:spPr>
          <a:xfrm>
            <a:off x="3740913" y="3948527"/>
            <a:ext cx="78476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EFCE6"/>
                </a:solidFill>
              </a:rPr>
              <a:t>- In-store </a:t>
            </a:r>
            <a:r>
              <a:rPr lang="fr-FR" sz="2000" b="1" dirty="0" err="1">
                <a:solidFill>
                  <a:srgbClr val="FEFCE6"/>
                </a:solidFill>
              </a:rPr>
              <a:t>Artisery</a:t>
            </a:r>
            <a:r>
              <a:rPr lang="fr-FR" sz="2000" b="1" dirty="0">
                <a:solidFill>
                  <a:srgbClr val="FEFCE6"/>
                </a:solidFill>
              </a:rPr>
              <a:t> : Co-</a:t>
            </a:r>
            <a:r>
              <a:rPr lang="fr-FR" sz="2000" b="1" dirty="0" err="1">
                <a:solidFill>
                  <a:srgbClr val="FEFCE6"/>
                </a:solidFill>
              </a:rPr>
              <a:t>Creation</a:t>
            </a:r>
            <a:r>
              <a:rPr lang="fr-FR" sz="2000" b="1" dirty="0">
                <a:solidFill>
                  <a:srgbClr val="FEFCE6"/>
                </a:solidFill>
              </a:rPr>
              <a:t> </a:t>
            </a:r>
            <a:r>
              <a:rPr lang="fr-FR" sz="2000" b="1" dirty="0" err="1">
                <a:solidFill>
                  <a:srgbClr val="FEFCE6"/>
                </a:solidFill>
              </a:rPr>
              <a:t>Experience</a:t>
            </a:r>
            <a:r>
              <a:rPr lang="fr-FR" sz="2000" b="1" dirty="0">
                <a:solidFill>
                  <a:srgbClr val="FEFCE6"/>
                </a:solidFill>
              </a:rPr>
              <a:t> </a:t>
            </a:r>
          </a:p>
          <a:p>
            <a:endParaRPr lang="fr-FR" sz="2000" b="1" dirty="0">
              <a:solidFill>
                <a:srgbClr val="FEFCE6"/>
              </a:solidFill>
            </a:endParaRPr>
          </a:p>
          <a:p>
            <a:endParaRPr lang="fr-FR" sz="2000" b="1" dirty="0">
              <a:solidFill>
                <a:srgbClr val="FEFCE6"/>
              </a:solidFill>
            </a:endParaRPr>
          </a:p>
          <a:p>
            <a:endParaRPr lang="fr-FR" sz="2000" b="1" dirty="0">
              <a:solidFill>
                <a:srgbClr val="FEFCE6"/>
              </a:solidFill>
            </a:endParaRPr>
          </a:p>
          <a:p>
            <a:r>
              <a:rPr lang="fr-FR" sz="2000" b="1" dirty="0">
                <a:solidFill>
                  <a:srgbClr val="FEFCE6"/>
                </a:solidFill>
              </a:rPr>
              <a:t>- </a:t>
            </a:r>
            <a:r>
              <a:rPr lang="fr-FR" sz="2000" b="1" dirty="0" err="1">
                <a:solidFill>
                  <a:srgbClr val="FEFCE6"/>
                </a:solidFill>
              </a:rPr>
              <a:t>True</a:t>
            </a:r>
            <a:r>
              <a:rPr lang="fr-FR" sz="2000" b="1" dirty="0">
                <a:solidFill>
                  <a:srgbClr val="FEFCE6"/>
                </a:solidFill>
              </a:rPr>
              <a:t> </a:t>
            </a:r>
            <a:r>
              <a:rPr lang="fr-FR" sz="2000" b="1" dirty="0" err="1">
                <a:solidFill>
                  <a:srgbClr val="FEFCE6"/>
                </a:solidFill>
              </a:rPr>
              <a:t>exclusivity</a:t>
            </a:r>
            <a:r>
              <a:rPr lang="fr-FR" sz="2000" b="1" dirty="0">
                <a:solidFill>
                  <a:srgbClr val="FEFCE6"/>
                </a:solidFill>
              </a:rPr>
              <a:t> </a:t>
            </a:r>
          </a:p>
          <a:p>
            <a:endParaRPr lang="fr-FR" sz="2000" b="1" dirty="0">
              <a:solidFill>
                <a:srgbClr val="FEFCE6"/>
              </a:solidFill>
            </a:endParaRPr>
          </a:p>
          <a:p>
            <a:endParaRPr lang="fr-FR" sz="2000" b="1" dirty="0">
              <a:solidFill>
                <a:srgbClr val="FEFC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041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2D682B-D561-1B0B-C0EA-5F65979C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bleu, Bleu électrique, Azure, ciel&#10;&#10;Description générée automatiquement">
            <a:extLst>
              <a:ext uri="{FF2B5EF4-FFF2-40B4-BE49-F238E27FC236}">
                <a16:creationId xmlns:a16="http://schemas.microsoft.com/office/drawing/2014/main" id="{12F88EF6-1534-75BE-960A-364AF01C8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667000" y="-2667001"/>
            <a:ext cx="6858001" cy="1219199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11B61C-F484-D2EC-038E-56A5DC575F07}"/>
              </a:ext>
            </a:extLst>
          </p:cNvPr>
          <p:cNvSpPr/>
          <p:nvPr/>
        </p:nvSpPr>
        <p:spPr>
          <a:xfrm>
            <a:off x="-105103" y="1"/>
            <a:ext cx="3638878" cy="6858000"/>
          </a:xfrm>
          <a:prstGeom prst="rect">
            <a:avLst/>
          </a:prstGeom>
          <a:solidFill>
            <a:srgbClr val="5E8B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956BBC0-066A-E862-D53F-41111FF7BBF9}"/>
              </a:ext>
            </a:extLst>
          </p:cNvPr>
          <p:cNvSpPr txBox="1"/>
          <p:nvPr/>
        </p:nvSpPr>
        <p:spPr>
          <a:xfrm>
            <a:off x="3686503" y="2874745"/>
            <a:ext cx="85054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5400" b="1" dirty="0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4. TARGET AUDIENCE</a:t>
            </a:r>
          </a:p>
        </p:txBody>
      </p:sp>
    </p:spTree>
    <p:extLst>
      <p:ext uri="{BB962C8B-B14F-4D97-AF65-F5344CB8AC3E}">
        <p14:creationId xmlns:p14="http://schemas.microsoft.com/office/powerpoint/2010/main" val="1005627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2D682B-D561-1B0B-C0EA-5F65979C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bleu, Bleu électrique, Azure, ciel&#10;&#10;Description générée automatiquement">
            <a:extLst>
              <a:ext uri="{FF2B5EF4-FFF2-40B4-BE49-F238E27FC236}">
                <a16:creationId xmlns:a16="http://schemas.microsoft.com/office/drawing/2014/main" id="{12F88EF6-1534-75BE-960A-364AF01C8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926948" y="-2666998"/>
            <a:ext cx="6858001" cy="1219199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3695F9-238C-8F2F-D602-D044FB9E9486}"/>
              </a:ext>
            </a:extLst>
          </p:cNvPr>
          <p:cNvSpPr/>
          <p:nvPr/>
        </p:nvSpPr>
        <p:spPr>
          <a:xfrm>
            <a:off x="-105103" y="1"/>
            <a:ext cx="3638878" cy="6858000"/>
          </a:xfrm>
          <a:prstGeom prst="rect">
            <a:avLst/>
          </a:prstGeom>
          <a:solidFill>
            <a:srgbClr val="5E8B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31429CBD-767F-7B00-A713-7206AE178FAC}"/>
              </a:ext>
            </a:extLst>
          </p:cNvPr>
          <p:cNvGrpSpPr/>
          <p:nvPr/>
        </p:nvGrpSpPr>
        <p:grpSpPr>
          <a:xfrm>
            <a:off x="1557193" y="1269999"/>
            <a:ext cx="3953164" cy="4558916"/>
            <a:chOff x="1557193" y="1269999"/>
            <a:chExt cx="3953164" cy="4558916"/>
          </a:xfrm>
        </p:grpSpPr>
        <p:graphicFrame>
          <p:nvGraphicFramePr>
            <p:cNvPr id="61" name="Graphique 60">
              <a:extLst>
                <a:ext uri="{FF2B5EF4-FFF2-40B4-BE49-F238E27FC236}">
                  <a16:creationId xmlns:a16="http://schemas.microsoft.com/office/drawing/2014/main" id="{C57E664F-1557-AFD8-0FC6-67B0B0C3961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067790620"/>
                </p:ext>
              </p:extLst>
            </p:nvPr>
          </p:nvGraphicFramePr>
          <p:xfrm>
            <a:off x="1557193" y="1269999"/>
            <a:ext cx="3953164" cy="455891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pic>
          <p:nvPicPr>
            <p:cNvPr id="7" name="Image 6" descr="Une image contenant croquis, Graphique, conception, graphisme&#10;&#10;Description générée automatiquement">
              <a:extLst>
                <a:ext uri="{FF2B5EF4-FFF2-40B4-BE49-F238E27FC236}">
                  <a16:creationId xmlns:a16="http://schemas.microsoft.com/office/drawing/2014/main" id="{55A4AA6F-34A0-78DE-EEB2-8D7EA4DE1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4777" y="3275433"/>
              <a:ext cx="548048" cy="548048"/>
            </a:xfrm>
            <a:prstGeom prst="rect">
              <a:avLst/>
            </a:prstGeom>
            <a:effectLst>
              <a:glow rad="71796">
                <a:srgbClr val="FEFCE6">
                  <a:alpha val="90000"/>
                </a:srgbClr>
              </a:glow>
            </a:effectLst>
          </p:spPr>
        </p:pic>
        <p:pic>
          <p:nvPicPr>
            <p:cNvPr id="11" name="Image 10" descr="Une image contenant croquis, dessin, clipart, Graphique&#10;&#10;Description générée automatiquement">
              <a:extLst>
                <a:ext uri="{FF2B5EF4-FFF2-40B4-BE49-F238E27FC236}">
                  <a16:creationId xmlns:a16="http://schemas.microsoft.com/office/drawing/2014/main" id="{82A29002-670B-B6E7-C174-E0FC0D121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65326" y="4383014"/>
              <a:ext cx="580985" cy="580985"/>
            </a:xfrm>
            <a:prstGeom prst="rect">
              <a:avLst/>
            </a:prstGeom>
            <a:effectLst>
              <a:glow rad="76200">
                <a:srgbClr val="FEFCE6">
                  <a:alpha val="92000"/>
                </a:srgbClr>
              </a:glow>
            </a:effectLst>
          </p:spPr>
        </p:pic>
        <p:pic>
          <p:nvPicPr>
            <p:cNvPr id="13" name="Image 12" descr="Une image contenant croquis, dessin, Graphique, conception&#10;&#10;Description générée automatiquement">
              <a:extLst>
                <a:ext uri="{FF2B5EF4-FFF2-40B4-BE49-F238E27FC236}">
                  <a16:creationId xmlns:a16="http://schemas.microsoft.com/office/drawing/2014/main" id="{7E07D4A9-BD88-F390-CD15-8EE1A86F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32773" y="2151939"/>
              <a:ext cx="646093" cy="646093"/>
            </a:xfrm>
            <a:prstGeom prst="rect">
              <a:avLst/>
            </a:prstGeom>
            <a:effectLst>
              <a:glow rad="63500">
                <a:srgbClr val="FEFCE6">
                  <a:alpha val="90000"/>
                </a:srgbClr>
              </a:glow>
              <a:softEdge rad="0"/>
            </a:effectLst>
          </p:spPr>
        </p:pic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F292DDAD-C673-411C-5552-A9DA933E80DF}"/>
              </a:ext>
            </a:extLst>
          </p:cNvPr>
          <p:cNvSpPr/>
          <p:nvPr/>
        </p:nvSpPr>
        <p:spPr>
          <a:xfrm>
            <a:off x="2633775" y="2649457"/>
            <a:ext cx="1800000" cy="1800000"/>
          </a:xfrm>
          <a:prstGeom prst="ellipse">
            <a:avLst/>
          </a:prstGeom>
          <a:solidFill>
            <a:srgbClr val="7AB3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E8B75FA-F46F-1C1A-C9E9-4CC9650AA61F}"/>
              </a:ext>
            </a:extLst>
          </p:cNvPr>
          <p:cNvSpPr txBox="1"/>
          <p:nvPr/>
        </p:nvSpPr>
        <p:spPr>
          <a:xfrm>
            <a:off x="5779008" y="1027906"/>
            <a:ext cx="683508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DEMOGRAPHIC AND GEOGRAPHIC </a:t>
            </a:r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B47BBDEA-3D2E-F4B2-CAA6-3106D0122CC4}"/>
              </a:ext>
            </a:extLst>
          </p:cNvPr>
          <p:cNvCxnSpPr>
            <a:cxnSpLocks/>
          </p:cNvCxnSpPr>
          <p:nvPr/>
        </p:nvCxnSpPr>
        <p:spPr>
          <a:xfrm flipH="1">
            <a:off x="5943600" y="2382788"/>
            <a:ext cx="5988451" cy="0"/>
          </a:xfrm>
          <a:prstGeom prst="line">
            <a:avLst/>
          </a:prstGeom>
          <a:ln w="76200">
            <a:solidFill>
              <a:srgbClr val="223244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422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2D682B-D561-1B0B-C0EA-5F65979C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bleu, Bleu électrique, Azure, ciel&#10;&#10;Description générée automatiquement">
            <a:extLst>
              <a:ext uri="{FF2B5EF4-FFF2-40B4-BE49-F238E27FC236}">
                <a16:creationId xmlns:a16="http://schemas.microsoft.com/office/drawing/2014/main" id="{12F88EF6-1534-75BE-960A-364AF01C8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926948" y="-2666998"/>
            <a:ext cx="6858001" cy="1219199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3695F9-238C-8F2F-D602-D044FB9E9486}"/>
              </a:ext>
            </a:extLst>
          </p:cNvPr>
          <p:cNvSpPr/>
          <p:nvPr/>
        </p:nvSpPr>
        <p:spPr>
          <a:xfrm>
            <a:off x="-105103" y="1"/>
            <a:ext cx="3638878" cy="6858000"/>
          </a:xfrm>
          <a:prstGeom prst="rect">
            <a:avLst/>
          </a:prstGeom>
          <a:solidFill>
            <a:srgbClr val="5E8B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31429CBD-767F-7B00-A713-7206AE178FAC}"/>
              </a:ext>
            </a:extLst>
          </p:cNvPr>
          <p:cNvGrpSpPr/>
          <p:nvPr/>
        </p:nvGrpSpPr>
        <p:grpSpPr>
          <a:xfrm>
            <a:off x="1557193" y="1269999"/>
            <a:ext cx="3953164" cy="4558916"/>
            <a:chOff x="1557193" y="1269999"/>
            <a:chExt cx="3953164" cy="4558916"/>
          </a:xfrm>
        </p:grpSpPr>
        <p:graphicFrame>
          <p:nvGraphicFramePr>
            <p:cNvPr id="61" name="Graphique 60">
              <a:extLst>
                <a:ext uri="{FF2B5EF4-FFF2-40B4-BE49-F238E27FC236}">
                  <a16:creationId xmlns:a16="http://schemas.microsoft.com/office/drawing/2014/main" id="{C57E664F-1557-AFD8-0FC6-67B0B0C39610}"/>
                </a:ext>
              </a:extLst>
            </p:cNvPr>
            <p:cNvGraphicFramePr/>
            <p:nvPr/>
          </p:nvGraphicFramePr>
          <p:xfrm>
            <a:off x="1557193" y="1269999"/>
            <a:ext cx="3953164" cy="455891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pic>
          <p:nvPicPr>
            <p:cNvPr id="7" name="Image 6" descr="Une image contenant croquis, Graphique, conception, graphisme&#10;&#10;Description générée automatiquement">
              <a:extLst>
                <a:ext uri="{FF2B5EF4-FFF2-40B4-BE49-F238E27FC236}">
                  <a16:creationId xmlns:a16="http://schemas.microsoft.com/office/drawing/2014/main" id="{55A4AA6F-34A0-78DE-EEB2-8D7EA4DE1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4777" y="3275433"/>
              <a:ext cx="548048" cy="548048"/>
            </a:xfrm>
            <a:prstGeom prst="rect">
              <a:avLst/>
            </a:prstGeom>
            <a:effectLst>
              <a:glow rad="71796">
                <a:srgbClr val="FEFCE6">
                  <a:alpha val="90000"/>
                </a:srgbClr>
              </a:glow>
            </a:effectLst>
          </p:spPr>
        </p:pic>
        <p:pic>
          <p:nvPicPr>
            <p:cNvPr id="11" name="Image 10" descr="Une image contenant croquis, dessin, clipart, Graphique&#10;&#10;Description générée automatiquement">
              <a:extLst>
                <a:ext uri="{FF2B5EF4-FFF2-40B4-BE49-F238E27FC236}">
                  <a16:creationId xmlns:a16="http://schemas.microsoft.com/office/drawing/2014/main" id="{82A29002-670B-B6E7-C174-E0FC0D121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65326" y="4383014"/>
              <a:ext cx="580985" cy="580985"/>
            </a:xfrm>
            <a:prstGeom prst="rect">
              <a:avLst/>
            </a:prstGeom>
            <a:effectLst>
              <a:glow rad="76200">
                <a:srgbClr val="FEFCE6">
                  <a:alpha val="92000"/>
                </a:srgbClr>
              </a:glow>
            </a:effectLst>
          </p:spPr>
        </p:pic>
        <p:pic>
          <p:nvPicPr>
            <p:cNvPr id="13" name="Image 12" descr="Une image contenant croquis, dessin, Graphique, conception&#10;&#10;Description générée automatiquement">
              <a:extLst>
                <a:ext uri="{FF2B5EF4-FFF2-40B4-BE49-F238E27FC236}">
                  <a16:creationId xmlns:a16="http://schemas.microsoft.com/office/drawing/2014/main" id="{7E07D4A9-BD88-F390-CD15-8EE1A86F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32773" y="2151939"/>
              <a:ext cx="646093" cy="646093"/>
            </a:xfrm>
            <a:prstGeom prst="rect">
              <a:avLst/>
            </a:prstGeom>
            <a:effectLst>
              <a:glow rad="63500">
                <a:srgbClr val="FEFCE6">
                  <a:alpha val="90000"/>
                </a:srgbClr>
              </a:glow>
              <a:softEdge rad="0"/>
            </a:effectLst>
          </p:spPr>
        </p:pic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F292DDAD-C673-411C-5552-A9DA933E80DF}"/>
              </a:ext>
            </a:extLst>
          </p:cNvPr>
          <p:cNvSpPr/>
          <p:nvPr/>
        </p:nvSpPr>
        <p:spPr>
          <a:xfrm>
            <a:off x="2633775" y="2649457"/>
            <a:ext cx="1800000" cy="1800000"/>
          </a:xfrm>
          <a:prstGeom prst="ellipse">
            <a:avLst/>
          </a:prstGeom>
          <a:solidFill>
            <a:srgbClr val="7AB3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E8B75FA-F46F-1C1A-C9E9-4CC9650AA61F}"/>
              </a:ext>
            </a:extLst>
          </p:cNvPr>
          <p:cNvSpPr txBox="1"/>
          <p:nvPr/>
        </p:nvSpPr>
        <p:spPr>
          <a:xfrm>
            <a:off x="5779008" y="1027906"/>
            <a:ext cx="683508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DEMOGRAPHIC AND GEOGRAPHIC </a:t>
            </a:r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B47BBDEA-3D2E-F4B2-CAA6-3106D0122CC4}"/>
              </a:ext>
            </a:extLst>
          </p:cNvPr>
          <p:cNvCxnSpPr>
            <a:cxnSpLocks/>
          </p:cNvCxnSpPr>
          <p:nvPr/>
        </p:nvCxnSpPr>
        <p:spPr>
          <a:xfrm flipH="1">
            <a:off x="5943600" y="2382788"/>
            <a:ext cx="5988451" cy="0"/>
          </a:xfrm>
          <a:prstGeom prst="line">
            <a:avLst/>
          </a:prstGeom>
          <a:ln w="76200">
            <a:solidFill>
              <a:srgbClr val="223244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7BAA7BC3-8639-C59F-F3B5-2111CEB890C3}"/>
              </a:ext>
            </a:extLst>
          </p:cNvPr>
          <p:cNvSpPr txBox="1"/>
          <p:nvPr/>
        </p:nvSpPr>
        <p:spPr>
          <a:xfrm>
            <a:off x="5943600" y="2798032"/>
            <a:ext cx="58338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rgbClr val="FEFCE6"/>
                </a:solidFill>
              </a:rPr>
              <a:t>-All </a:t>
            </a:r>
            <a:r>
              <a:rPr lang="fr-FR" sz="2200" dirty="0" err="1">
                <a:solidFill>
                  <a:srgbClr val="FEFCE6"/>
                </a:solidFill>
              </a:rPr>
              <a:t>genders</a:t>
            </a:r>
            <a:r>
              <a:rPr lang="fr-FR" sz="2200" dirty="0">
                <a:solidFill>
                  <a:srgbClr val="FEFCE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7271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2D682B-D561-1B0B-C0EA-5F65979C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bleu, Bleu électrique, Azure, ciel&#10;&#10;Description générée automatiquement">
            <a:extLst>
              <a:ext uri="{FF2B5EF4-FFF2-40B4-BE49-F238E27FC236}">
                <a16:creationId xmlns:a16="http://schemas.microsoft.com/office/drawing/2014/main" id="{12F88EF6-1534-75BE-960A-364AF01C8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926948" y="-2666998"/>
            <a:ext cx="6858001" cy="1219199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3695F9-238C-8F2F-D602-D044FB9E9486}"/>
              </a:ext>
            </a:extLst>
          </p:cNvPr>
          <p:cNvSpPr/>
          <p:nvPr/>
        </p:nvSpPr>
        <p:spPr>
          <a:xfrm>
            <a:off x="-105103" y="1"/>
            <a:ext cx="3638878" cy="6858000"/>
          </a:xfrm>
          <a:prstGeom prst="rect">
            <a:avLst/>
          </a:prstGeom>
          <a:solidFill>
            <a:srgbClr val="5E8B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31429CBD-767F-7B00-A713-7206AE178FAC}"/>
              </a:ext>
            </a:extLst>
          </p:cNvPr>
          <p:cNvGrpSpPr/>
          <p:nvPr/>
        </p:nvGrpSpPr>
        <p:grpSpPr>
          <a:xfrm>
            <a:off x="1557193" y="1269999"/>
            <a:ext cx="3953164" cy="4558916"/>
            <a:chOff x="1557193" y="1269999"/>
            <a:chExt cx="3953164" cy="4558916"/>
          </a:xfrm>
        </p:grpSpPr>
        <p:graphicFrame>
          <p:nvGraphicFramePr>
            <p:cNvPr id="61" name="Graphique 60">
              <a:extLst>
                <a:ext uri="{FF2B5EF4-FFF2-40B4-BE49-F238E27FC236}">
                  <a16:creationId xmlns:a16="http://schemas.microsoft.com/office/drawing/2014/main" id="{C57E664F-1557-AFD8-0FC6-67B0B0C39610}"/>
                </a:ext>
              </a:extLst>
            </p:cNvPr>
            <p:cNvGraphicFramePr/>
            <p:nvPr/>
          </p:nvGraphicFramePr>
          <p:xfrm>
            <a:off x="1557193" y="1269999"/>
            <a:ext cx="3953164" cy="455891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pic>
          <p:nvPicPr>
            <p:cNvPr id="7" name="Image 6" descr="Une image contenant croquis, Graphique, conception, graphisme&#10;&#10;Description générée automatiquement">
              <a:extLst>
                <a:ext uri="{FF2B5EF4-FFF2-40B4-BE49-F238E27FC236}">
                  <a16:creationId xmlns:a16="http://schemas.microsoft.com/office/drawing/2014/main" id="{55A4AA6F-34A0-78DE-EEB2-8D7EA4DE1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4777" y="3275433"/>
              <a:ext cx="548048" cy="548048"/>
            </a:xfrm>
            <a:prstGeom prst="rect">
              <a:avLst/>
            </a:prstGeom>
            <a:effectLst>
              <a:glow rad="71796">
                <a:srgbClr val="FEFCE6">
                  <a:alpha val="90000"/>
                </a:srgbClr>
              </a:glow>
            </a:effectLst>
          </p:spPr>
        </p:pic>
        <p:pic>
          <p:nvPicPr>
            <p:cNvPr id="11" name="Image 10" descr="Une image contenant croquis, dessin, clipart, Graphique&#10;&#10;Description générée automatiquement">
              <a:extLst>
                <a:ext uri="{FF2B5EF4-FFF2-40B4-BE49-F238E27FC236}">
                  <a16:creationId xmlns:a16="http://schemas.microsoft.com/office/drawing/2014/main" id="{82A29002-670B-B6E7-C174-E0FC0D121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65326" y="4383014"/>
              <a:ext cx="580985" cy="580985"/>
            </a:xfrm>
            <a:prstGeom prst="rect">
              <a:avLst/>
            </a:prstGeom>
            <a:effectLst>
              <a:glow rad="76200">
                <a:srgbClr val="FEFCE6">
                  <a:alpha val="92000"/>
                </a:srgbClr>
              </a:glow>
            </a:effectLst>
          </p:spPr>
        </p:pic>
        <p:pic>
          <p:nvPicPr>
            <p:cNvPr id="13" name="Image 12" descr="Une image contenant croquis, dessin, Graphique, conception&#10;&#10;Description générée automatiquement">
              <a:extLst>
                <a:ext uri="{FF2B5EF4-FFF2-40B4-BE49-F238E27FC236}">
                  <a16:creationId xmlns:a16="http://schemas.microsoft.com/office/drawing/2014/main" id="{7E07D4A9-BD88-F390-CD15-8EE1A86F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32773" y="2151939"/>
              <a:ext cx="646093" cy="646093"/>
            </a:xfrm>
            <a:prstGeom prst="rect">
              <a:avLst/>
            </a:prstGeom>
            <a:effectLst>
              <a:glow rad="63500">
                <a:srgbClr val="FEFCE6">
                  <a:alpha val="90000"/>
                </a:srgbClr>
              </a:glow>
              <a:softEdge rad="0"/>
            </a:effectLst>
          </p:spPr>
        </p:pic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F292DDAD-C673-411C-5552-A9DA933E80DF}"/>
              </a:ext>
            </a:extLst>
          </p:cNvPr>
          <p:cNvSpPr/>
          <p:nvPr/>
        </p:nvSpPr>
        <p:spPr>
          <a:xfrm>
            <a:off x="2633775" y="2649457"/>
            <a:ext cx="1800000" cy="1800000"/>
          </a:xfrm>
          <a:prstGeom prst="ellipse">
            <a:avLst/>
          </a:prstGeom>
          <a:solidFill>
            <a:srgbClr val="7AB3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E8B75FA-F46F-1C1A-C9E9-4CC9650AA61F}"/>
              </a:ext>
            </a:extLst>
          </p:cNvPr>
          <p:cNvSpPr txBox="1"/>
          <p:nvPr/>
        </p:nvSpPr>
        <p:spPr>
          <a:xfrm>
            <a:off x="5779008" y="1027906"/>
            <a:ext cx="683508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DEMOGRAPHIC AND GEOGRAPHIC </a:t>
            </a:r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B47BBDEA-3D2E-F4B2-CAA6-3106D0122CC4}"/>
              </a:ext>
            </a:extLst>
          </p:cNvPr>
          <p:cNvCxnSpPr>
            <a:cxnSpLocks/>
          </p:cNvCxnSpPr>
          <p:nvPr/>
        </p:nvCxnSpPr>
        <p:spPr>
          <a:xfrm flipH="1">
            <a:off x="5943600" y="2382788"/>
            <a:ext cx="5988451" cy="0"/>
          </a:xfrm>
          <a:prstGeom prst="line">
            <a:avLst/>
          </a:prstGeom>
          <a:ln w="76200">
            <a:solidFill>
              <a:srgbClr val="223244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7BAA7BC3-8639-C59F-F3B5-2111CEB890C3}"/>
              </a:ext>
            </a:extLst>
          </p:cNvPr>
          <p:cNvSpPr txBox="1"/>
          <p:nvPr/>
        </p:nvSpPr>
        <p:spPr>
          <a:xfrm>
            <a:off x="5943600" y="2798032"/>
            <a:ext cx="58338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rgbClr val="FEFCE6"/>
                </a:solidFill>
              </a:rPr>
              <a:t>-All </a:t>
            </a:r>
            <a:r>
              <a:rPr lang="fr-FR" sz="2200" dirty="0" err="1">
                <a:solidFill>
                  <a:srgbClr val="FEFCE6"/>
                </a:solidFill>
              </a:rPr>
              <a:t>genders</a:t>
            </a:r>
            <a:r>
              <a:rPr lang="fr-FR" sz="2200" dirty="0">
                <a:solidFill>
                  <a:srgbClr val="FEFCE6"/>
                </a:solidFill>
              </a:rPr>
              <a:t> </a:t>
            </a:r>
          </a:p>
          <a:p>
            <a:endParaRPr lang="fr-FR" sz="2200" dirty="0">
              <a:solidFill>
                <a:srgbClr val="FEFCE6"/>
              </a:solidFill>
            </a:endParaRPr>
          </a:p>
          <a:p>
            <a:r>
              <a:rPr lang="fr-FR" sz="2200" dirty="0">
                <a:solidFill>
                  <a:srgbClr val="FEFCE6"/>
                </a:solidFill>
              </a:rPr>
              <a:t>-Ages 18 to 50</a:t>
            </a:r>
          </a:p>
          <a:p>
            <a:endParaRPr lang="fr-FR" sz="2200" dirty="0">
              <a:solidFill>
                <a:srgbClr val="FEFC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416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2D682B-D561-1B0B-C0EA-5F65979C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bleu, Bleu électrique, Azure, ciel&#10;&#10;Description générée automatiquement">
            <a:extLst>
              <a:ext uri="{FF2B5EF4-FFF2-40B4-BE49-F238E27FC236}">
                <a16:creationId xmlns:a16="http://schemas.microsoft.com/office/drawing/2014/main" id="{12F88EF6-1534-75BE-960A-364AF01C8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926948" y="-2666998"/>
            <a:ext cx="6858001" cy="1219199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3695F9-238C-8F2F-D602-D044FB9E9486}"/>
              </a:ext>
            </a:extLst>
          </p:cNvPr>
          <p:cNvSpPr/>
          <p:nvPr/>
        </p:nvSpPr>
        <p:spPr>
          <a:xfrm>
            <a:off x="-105103" y="1"/>
            <a:ext cx="3638878" cy="6858000"/>
          </a:xfrm>
          <a:prstGeom prst="rect">
            <a:avLst/>
          </a:prstGeom>
          <a:solidFill>
            <a:srgbClr val="5E8B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31429CBD-767F-7B00-A713-7206AE178FAC}"/>
              </a:ext>
            </a:extLst>
          </p:cNvPr>
          <p:cNvGrpSpPr/>
          <p:nvPr/>
        </p:nvGrpSpPr>
        <p:grpSpPr>
          <a:xfrm>
            <a:off x="1557193" y="1269999"/>
            <a:ext cx="3953164" cy="4558916"/>
            <a:chOff x="1557193" y="1269999"/>
            <a:chExt cx="3953164" cy="4558916"/>
          </a:xfrm>
        </p:grpSpPr>
        <p:graphicFrame>
          <p:nvGraphicFramePr>
            <p:cNvPr id="61" name="Graphique 60">
              <a:extLst>
                <a:ext uri="{FF2B5EF4-FFF2-40B4-BE49-F238E27FC236}">
                  <a16:creationId xmlns:a16="http://schemas.microsoft.com/office/drawing/2014/main" id="{C57E664F-1557-AFD8-0FC6-67B0B0C39610}"/>
                </a:ext>
              </a:extLst>
            </p:cNvPr>
            <p:cNvGraphicFramePr/>
            <p:nvPr/>
          </p:nvGraphicFramePr>
          <p:xfrm>
            <a:off x="1557193" y="1269999"/>
            <a:ext cx="3953164" cy="455891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pic>
          <p:nvPicPr>
            <p:cNvPr id="7" name="Image 6" descr="Une image contenant croquis, Graphique, conception, graphisme&#10;&#10;Description générée automatiquement">
              <a:extLst>
                <a:ext uri="{FF2B5EF4-FFF2-40B4-BE49-F238E27FC236}">
                  <a16:creationId xmlns:a16="http://schemas.microsoft.com/office/drawing/2014/main" id="{55A4AA6F-34A0-78DE-EEB2-8D7EA4DE1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4777" y="3275433"/>
              <a:ext cx="548048" cy="548048"/>
            </a:xfrm>
            <a:prstGeom prst="rect">
              <a:avLst/>
            </a:prstGeom>
            <a:effectLst>
              <a:glow rad="71796">
                <a:srgbClr val="FEFCE6">
                  <a:alpha val="90000"/>
                </a:srgbClr>
              </a:glow>
            </a:effectLst>
          </p:spPr>
        </p:pic>
        <p:pic>
          <p:nvPicPr>
            <p:cNvPr id="11" name="Image 10" descr="Une image contenant croquis, dessin, clipart, Graphique&#10;&#10;Description générée automatiquement">
              <a:extLst>
                <a:ext uri="{FF2B5EF4-FFF2-40B4-BE49-F238E27FC236}">
                  <a16:creationId xmlns:a16="http://schemas.microsoft.com/office/drawing/2014/main" id="{82A29002-670B-B6E7-C174-E0FC0D121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65326" y="4383014"/>
              <a:ext cx="580985" cy="580985"/>
            </a:xfrm>
            <a:prstGeom prst="rect">
              <a:avLst/>
            </a:prstGeom>
            <a:effectLst>
              <a:glow rad="76200">
                <a:srgbClr val="FEFCE6">
                  <a:alpha val="92000"/>
                </a:srgbClr>
              </a:glow>
            </a:effectLst>
          </p:spPr>
        </p:pic>
        <p:pic>
          <p:nvPicPr>
            <p:cNvPr id="13" name="Image 12" descr="Une image contenant croquis, dessin, Graphique, conception&#10;&#10;Description générée automatiquement">
              <a:extLst>
                <a:ext uri="{FF2B5EF4-FFF2-40B4-BE49-F238E27FC236}">
                  <a16:creationId xmlns:a16="http://schemas.microsoft.com/office/drawing/2014/main" id="{7E07D4A9-BD88-F390-CD15-8EE1A86F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32773" y="2151939"/>
              <a:ext cx="646093" cy="646093"/>
            </a:xfrm>
            <a:prstGeom prst="rect">
              <a:avLst/>
            </a:prstGeom>
            <a:effectLst>
              <a:glow rad="63500">
                <a:srgbClr val="FEFCE6">
                  <a:alpha val="90000"/>
                </a:srgbClr>
              </a:glow>
              <a:softEdge rad="0"/>
            </a:effectLst>
          </p:spPr>
        </p:pic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F292DDAD-C673-411C-5552-A9DA933E80DF}"/>
              </a:ext>
            </a:extLst>
          </p:cNvPr>
          <p:cNvSpPr/>
          <p:nvPr/>
        </p:nvSpPr>
        <p:spPr>
          <a:xfrm>
            <a:off x="2633775" y="2649457"/>
            <a:ext cx="1800000" cy="1800000"/>
          </a:xfrm>
          <a:prstGeom prst="ellipse">
            <a:avLst/>
          </a:prstGeom>
          <a:solidFill>
            <a:srgbClr val="7AB3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E8B75FA-F46F-1C1A-C9E9-4CC9650AA61F}"/>
              </a:ext>
            </a:extLst>
          </p:cNvPr>
          <p:cNvSpPr txBox="1"/>
          <p:nvPr/>
        </p:nvSpPr>
        <p:spPr>
          <a:xfrm>
            <a:off x="5779008" y="1027906"/>
            <a:ext cx="683508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DEMOGRAPHIC AND GEOGRAPHIC </a:t>
            </a:r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B47BBDEA-3D2E-F4B2-CAA6-3106D0122CC4}"/>
              </a:ext>
            </a:extLst>
          </p:cNvPr>
          <p:cNvCxnSpPr>
            <a:cxnSpLocks/>
          </p:cNvCxnSpPr>
          <p:nvPr/>
        </p:nvCxnSpPr>
        <p:spPr>
          <a:xfrm flipH="1">
            <a:off x="5943600" y="2382788"/>
            <a:ext cx="5988451" cy="0"/>
          </a:xfrm>
          <a:prstGeom prst="line">
            <a:avLst/>
          </a:prstGeom>
          <a:ln w="76200">
            <a:solidFill>
              <a:srgbClr val="223244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7BAA7BC3-8639-C59F-F3B5-2111CEB890C3}"/>
              </a:ext>
            </a:extLst>
          </p:cNvPr>
          <p:cNvSpPr txBox="1"/>
          <p:nvPr/>
        </p:nvSpPr>
        <p:spPr>
          <a:xfrm>
            <a:off x="5943600" y="2798032"/>
            <a:ext cx="583387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rgbClr val="FEFCE6"/>
                </a:solidFill>
              </a:rPr>
              <a:t>-All </a:t>
            </a:r>
            <a:r>
              <a:rPr lang="fr-FR" sz="2200" dirty="0" err="1">
                <a:solidFill>
                  <a:srgbClr val="FEFCE6"/>
                </a:solidFill>
              </a:rPr>
              <a:t>genders</a:t>
            </a:r>
            <a:r>
              <a:rPr lang="fr-FR" sz="2200" dirty="0">
                <a:solidFill>
                  <a:srgbClr val="FEFCE6"/>
                </a:solidFill>
              </a:rPr>
              <a:t> </a:t>
            </a:r>
          </a:p>
          <a:p>
            <a:endParaRPr lang="fr-FR" sz="2200" dirty="0">
              <a:solidFill>
                <a:srgbClr val="FEFCE6"/>
              </a:solidFill>
            </a:endParaRPr>
          </a:p>
          <a:p>
            <a:r>
              <a:rPr lang="fr-FR" sz="2200" dirty="0">
                <a:solidFill>
                  <a:srgbClr val="FEFCE6"/>
                </a:solidFill>
              </a:rPr>
              <a:t>-Ages 18 to 50</a:t>
            </a:r>
          </a:p>
          <a:p>
            <a:endParaRPr lang="fr-FR" sz="2200" dirty="0">
              <a:solidFill>
                <a:srgbClr val="FEFCE6"/>
              </a:solidFill>
            </a:endParaRPr>
          </a:p>
          <a:p>
            <a:r>
              <a:rPr lang="fr-FR" sz="2200" dirty="0">
                <a:solidFill>
                  <a:srgbClr val="FEFCE6"/>
                </a:solidFill>
              </a:rPr>
              <a:t>-</a:t>
            </a:r>
            <a:r>
              <a:rPr lang="fr-FR" sz="2200" dirty="0" err="1">
                <a:solidFill>
                  <a:srgbClr val="FEFCE6"/>
                </a:solidFill>
              </a:rPr>
              <a:t>Educated</a:t>
            </a:r>
            <a:r>
              <a:rPr lang="fr-FR" sz="2200" dirty="0">
                <a:solidFill>
                  <a:srgbClr val="FEFCE6"/>
                </a:solidFill>
              </a:rPr>
              <a:t> and </a:t>
            </a:r>
            <a:r>
              <a:rPr lang="fr-FR" sz="2200" dirty="0" err="1">
                <a:solidFill>
                  <a:srgbClr val="FEFCE6"/>
                </a:solidFill>
              </a:rPr>
              <a:t>aware</a:t>
            </a:r>
            <a:r>
              <a:rPr lang="fr-FR" sz="2200" dirty="0">
                <a:solidFill>
                  <a:srgbClr val="FEFCE6"/>
                </a:solidFill>
              </a:rPr>
              <a:t> of the </a:t>
            </a:r>
            <a:r>
              <a:rPr lang="fr-FR" sz="2200" dirty="0" err="1">
                <a:solidFill>
                  <a:srgbClr val="FEFCE6"/>
                </a:solidFill>
              </a:rPr>
              <a:t>industry</a:t>
            </a:r>
            <a:endParaRPr lang="fr-FR" sz="2200" dirty="0">
              <a:solidFill>
                <a:srgbClr val="FEFCE6"/>
              </a:solidFill>
            </a:endParaRPr>
          </a:p>
          <a:p>
            <a:r>
              <a:rPr lang="fr-FR" sz="2200" dirty="0">
                <a:solidFill>
                  <a:srgbClr val="FEFCE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72901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312570D6-A76F-F2C6-E618-7FD6353038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 descr="Une image contenant bleu, Bleu électrique, Azure, ciel&#10;&#10;Description générée automatiquement">
            <a:extLst>
              <a:ext uri="{FF2B5EF4-FFF2-40B4-BE49-F238E27FC236}">
                <a16:creationId xmlns:a16="http://schemas.microsoft.com/office/drawing/2014/main" id="{1334C1BA-22CC-955A-5A8E-DBAD7A3A1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906932" y="-2906932"/>
            <a:ext cx="7292537" cy="1310640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4471DEF-6809-2B45-6F1B-C643CDB9C3CA}"/>
              </a:ext>
            </a:extLst>
          </p:cNvPr>
          <p:cNvSpPr txBox="1"/>
          <p:nvPr/>
        </p:nvSpPr>
        <p:spPr>
          <a:xfrm>
            <a:off x="5524008" y="2427165"/>
            <a:ext cx="9486900" cy="503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sz="2000" b="1" dirty="0" err="1">
                <a:solidFill>
                  <a:srgbClr val="FEFCE6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Problem</a:t>
            </a:r>
            <a:r>
              <a:rPr lang="fr-FR" sz="2000" b="1" dirty="0">
                <a:solidFill>
                  <a:srgbClr val="FEFCE6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 </a:t>
            </a:r>
            <a:r>
              <a:rPr lang="fr-FR" sz="2000" b="1" dirty="0" err="1">
                <a:solidFill>
                  <a:srgbClr val="FEFCE6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statement</a:t>
            </a:r>
            <a:r>
              <a:rPr lang="fr-FR" sz="2000" b="1" dirty="0">
                <a:solidFill>
                  <a:srgbClr val="FEFCE6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 </a:t>
            </a:r>
          </a:p>
        </p:txBody>
      </p:sp>
      <p:pic>
        <p:nvPicPr>
          <p:cNvPr id="6" name="Travel goose ">
            <a:hlinkClick r:id="" action="ppaction://media"/>
            <a:extLst>
              <a:ext uri="{FF2B5EF4-FFF2-40B4-BE49-F238E27FC236}">
                <a16:creationId xmlns:a16="http://schemas.microsoft.com/office/drawing/2014/main" id="{3228DD08-EC13-0CA5-20A4-4FA9272175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>
            <a:lum/>
          </a:blip>
          <a:srcRect l="11196" t="1204" r="12283" b="4391"/>
          <a:stretch/>
        </p:blipFill>
        <p:spPr>
          <a:xfrm>
            <a:off x="-390526" y="2194263"/>
            <a:ext cx="4717483" cy="31968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423ADFA-BEF9-0898-120D-43A1EC7958A7}"/>
              </a:ext>
            </a:extLst>
          </p:cNvPr>
          <p:cNvSpPr txBox="1"/>
          <p:nvPr/>
        </p:nvSpPr>
        <p:spPr>
          <a:xfrm>
            <a:off x="5524008" y="1093133"/>
            <a:ext cx="93831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 err="1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Today’s</a:t>
            </a:r>
            <a:r>
              <a:rPr lang="fr-FR" sz="4000" b="1" dirty="0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fr-FR" sz="4000" b="1" dirty="0" err="1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Presentation</a:t>
            </a:r>
            <a:r>
              <a:rPr lang="fr-FR" sz="4000" b="1" dirty="0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2505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5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2D682B-D561-1B0B-C0EA-5F65979C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bleu, Bleu électrique, Azure, ciel&#10;&#10;Description générée automatiquement">
            <a:extLst>
              <a:ext uri="{FF2B5EF4-FFF2-40B4-BE49-F238E27FC236}">
                <a16:creationId xmlns:a16="http://schemas.microsoft.com/office/drawing/2014/main" id="{12F88EF6-1534-75BE-960A-364AF01C8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926948" y="-2666998"/>
            <a:ext cx="6858001" cy="1219199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3695F9-238C-8F2F-D602-D044FB9E9486}"/>
              </a:ext>
            </a:extLst>
          </p:cNvPr>
          <p:cNvSpPr/>
          <p:nvPr/>
        </p:nvSpPr>
        <p:spPr>
          <a:xfrm>
            <a:off x="-105103" y="1"/>
            <a:ext cx="3638878" cy="6858000"/>
          </a:xfrm>
          <a:prstGeom prst="rect">
            <a:avLst/>
          </a:prstGeom>
          <a:solidFill>
            <a:srgbClr val="5E8B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31429CBD-767F-7B00-A713-7206AE178FAC}"/>
              </a:ext>
            </a:extLst>
          </p:cNvPr>
          <p:cNvGrpSpPr/>
          <p:nvPr/>
        </p:nvGrpSpPr>
        <p:grpSpPr>
          <a:xfrm>
            <a:off x="1557193" y="1269999"/>
            <a:ext cx="3953164" cy="4558916"/>
            <a:chOff x="1557193" y="1269999"/>
            <a:chExt cx="3953164" cy="4558916"/>
          </a:xfrm>
        </p:grpSpPr>
        <p:graphicFrame>
          <p:nvGraphicFramePr>
            <p:cNvPr id="61" name="Graphique 60">
              <a:extLst>
                <a:ext uri="{FF2B5EF4-FFF2-40B4-BE49-F238E27FC236}">
                  <a16:creationId xmlns:a16="http://schemas.microsoft.com/office/drawing/2014/main" id="{C57E664F-1557-AFD8-0FC6-67B0B0C39610}"/>
                </a:ext>
              </a:extLst>
            </p:cNvPr>
            <p:cNvGraphicFramePr/>
            <p:nvPr/>
          </p:nvGraphicFramePr>
          <p:xfrm>
            <a:off x="1557193" y="1269999"/>
            <a:ext cx="3953164" cy="455891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pic>
          <p:nvPicPr>
            <p:cNvPr id="7" name="Image 6" descr="Une image contenant croquis, Graphique, conception, graphisme&#10;&#10;Description générée automatiquement">
              <a:extLst>
                <a:ext uri="{FF2B5EF4-FFF2-40B4-BE49-F238E27FC236}">
                  <a16:creationId xmlns:a16="http://schemas.microsoft.com/office/drawing/2014/main" id="{55A4AA6F-34A0-78DE-EEB2-8D7EA4DE1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4777" y="3275433"/>
              <a:ext cx="548048" cy="548048"/>
            </a:xfrm>
            <a:prstGeom prst="rect">
              <a:avLst/>
            </a:prstGeom>
            <a:effectLst>
              <a:glow rad="71796">
                <a:srgbClr val="FEFCE6">
                  <a:alpha val="90000"/>
                </a:srgbClr>
              </a:glow>
            </a:effectLst>
          </p:spPr>
        </p:pic>
        <p:pic>
          <p:nvPicPr>
            <p:cNvPr id="11" name="Image 10" descr="Une image contenant croquis, dessin, clipart, Graphique&#10;&#10;Description générée automatiquement">
              <a:extLst>
                <a:ext uri="{FF2B5EF4-FFF2-40B4-BE49-F238E27FC236}">
                  <a16:creationId xmlns:a16="http://schemas.microsoft.com/office/drawing/2014/main" id="{82A29002-670B-B6E7-C174-E0FC0D121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65326" y="4383014"/>
              <a:ext cx="580985" cy="580985"/>
            </a:xfrm>
            <a:prstGeom prst="rect">
              <a:avLst/>
            </a:prstGeom>
            <a:effectLst>
              <a:glow rad="76200">
                <a:srgbClr val="FEFCE6">
                  <a:alpha val="92000"/>
                </a:srgbClr>
              </a:glow>
            </a:effectLst>
          </p:spPr>
        </p:pic>
        <p:pic>
          <p:nvPicPr>
            <p:cNvPr id="13" name="Image 12" descr="Une image contenant croquis, dessin, Graphique, conception&#10;&#10;Description générée automatiquement">
              <a:extLst>
                <a:ext uri="{FF2B5EF4-FFF2-40B4-BE49-F238E27FC236}">
                  <a16:creationId xmlns:a16="http://schemas.microsoft.com/office/drawing/2014/main" id="{7E07D4A9-BD88-F390-CD15-8EE1A86F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32773" y="2151939"/>
              <a:ext cx="646093" cy="646093"/>
            </a:xfrm>
            <a:prstGeom prst="rect">
              <a:avLst/>
            </a:prstGeom>
            <a:effectLst>
              <a:glow rad="63500">
                <a:srgbClr val="FEFCE6">
                  <a:alpha val="90000"/>
                </a:srgbClr>
              </a:glow>
              <a:softEdge rad="0"/>
            </a:effectLst>
          </p:spPr>
        </p:pic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F292DDAD-C673-411C-5552-A9DA933E80DF}"/>
              </a:ext>
            </a:extLst>
          </p:cNvPr>
          <p:cNvSpPr/>
          <p:nvPr/>
        </p:nvSpPr>
        <p:spPr>
          <a:xfrm>
            <a:off x="2633775" y="2649457"/>
            <a:ext cx="1800000" cy="1800000"/>
          </a:xfrm>
          <a:prstGeom prst="ellipse">
            <a:avLst/>
          </a:prstGeom>
          <a:solidFill>
            <a:srgbClr val="7AB3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E8B75FA-F46F-1C1A-C9E9-4CC9650AA61F}"/>
              </a:ext>
            </a:extLst>
          </p:cNvPr>
          <p:cNvSpPr txBox="1"/>
          <p:nvPr/>
        </p:nvSpPr>
        <p:spPr>
          <a:xfrm>
            <a:off x="5779008" y="1027906"/>
            <a:ext cx="683508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DEMOGRAPHIC AND GEOGRAPHIC </a:t>
            </a:r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B47BBDEA-3D2E-F4B2-CAA6-3106D0122CC4}"/>
              </a:ext>
            </a:extLst>
          </p:cNvPr>
          <p:cNvCxnSpPr>
            <a:cxnSpLocks/>
          </p:cNvCxnSpPr>
          <p:nvPr/>
        </p:nvCxnSpPr>
        <p:spPr>
          <a:xfrm flipH="1">
            <a:off x="5943600" y="2382788"/>
            <a:ext cx="5988451" cy="0"/>
          </a:xfrm>
          <a:prstGeom prst="line">
            <a:avLst/>
          </a:prstGeom>
          <a:ln w="76200">
            <a:solidFill>
              <a:srgbClr val="223244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7BAA7BC3-8639-C59F-F3B5-2111CEB890C3}"/>
              </a:ext>
            </a:extLst>
          </p:cNvPr>
          <p:cNvSpPr txBox="1"/>
          <p:nvPr/>
        </p:nvSpPr>
        <p:spPr>
          <a:xfrm>
            <a:off x="5943600" y="2798032"/>
            <a:ext cx="583387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rgbClr val="FEFCE6"/>
                </a:solidFill>
              </a:rPr>
              <a:t>-All </a:t>
            </a:r>
            <a:r>
              <a:rPr lang="fr-FR" sz="2200" dirty="0" err="1">
                <a:solidFill>
                  <a:srgbClr val="FEFCE6"/>
                </a:solidFill>
              </a:rPr>
              <a:t>genders</a:t>
            </a:r>
            <a:r>
              <a:rPr lang="fr-FR" sz="2200" dirty="0">
                <a:solidFill>
                  <a:srgbClr val="FEFCE6"/>
                </a:solidFill>
              </a:rPr>
              <a:t> </a:t>
            </a:r>
          </a:p>
          <a:p>
            <a:endParaRPr lang="fr-FR" sz="2200" dirty="0">
              <a:solidFill>
                <a:srgbClr val="FEFCE6"/>
              </a:solidFill>
            </a:endParaRPr>
          </a:p>
          <a:p>
            <a:r>
              <a:rPr lang="fr-FR" sz="2200" dirty="0">
                <a:solidFill>
                  <a:srgbClr val="FEFCE6"/>
                </a:solidFill>
              </a:rPr>
              <a:t>-Ages 18 to 50</a:t>
            </a:r>
          </a:p>
          <a:p>
            <a:endParaRPr lang="fr-FR" sz="2200" dirty="0">
              <a:solidFill>
                <a:srgbClr val="FEFCE6"/>
              </a:solidFill>
            </a:endParaRPr>
          </a:p>
          <a:p>
            <a:r>
              <a:rPr lang="fr-FR" sz="2200" dirty="0">
                <a:solidFill>
                  <a:srgbClr val="FEFCE6"/>
                </a:solidFill>
              </a:rPr>
              <a:t>-</a:t>
            </a:r>
            <a:r>
              <a:rPr lang="fr-FR" sz="2200" dirty="0" err="1">
                <a:solidFill>
                  <a:srgbClr val="FEFCE6"/>
                </a:solidFill>
              </a:rPr>
              <a:t>Educated</a:t>
            </a:r>
            <a:r>
              <a:rPr lang="fr-FR" sz="2200" dirty="0">
                <a:solidFill>
                  <a:srgbClr val="FEFCE6"/>
                </a:solidFill>
              </a:rPr>
              <a:t> and </a:t>
            </a:r>
            <a:r>
              <a:rPr lang="fr-FR" sz="2200" dirty="0" err="1">
                <a:solidFill>
                  <a:srgbClr val="FEFCE6"/>
                </a:solidFill>
              </a:rPr>
              <a:t>aware</a:t>
            </a:r>
            <a:r>
              <a:rPr lang="fr-FR" sz="2200" dirty="0">
                <a:solidFill>
                  <a:srgbClr val="FEFCE6"/>
                </a:solidFill>
              </a:rPr>
              <a:t> of the </a:t>
            </a:r>
            <a:r>
              <a:rPr lang="fr-FR" sz="2200" dirty="0" err="1">
                <a:solidFill>
                  <a:srgbClr val="FEFCE6"/>
                </a:solidFill>
              </a:rPr>
              <a:t>industry</a:t>
            </a:r>
            <a:endParaRPr lang="fr-FR" sz="2200" dirty="0">
              <a:solidFill>
                <a:srgbClr val="FEFCE6"/>
              </a:solidFill>
            </a:endParaRPr>
          </a:p>
          <a:p>
            <a:r>
              <a:rPr lang="fr-FR" sz="2200" dirty="0">
                <a:solidFill>
                  <a:srgbClr val="FEFCE6"/>
                </a:solidFill>
              </a:rPr>
              <a:t> </a:t>
            </a:r>
          </a:p>
          <a:p>
            <a:r>
              <a:rPr lang="fr-FR" sz="2200" dirty="0">
                <a:solidFill>
                  <a:srgbClr val="FEFCE6"/>
                </a:solidFill>
              </a:rPr>
              <a:t>-Urban and </a:t>
            </a:r>
            <a:r>
              <a:rPr lang="fr-FR" sz="2200" dirty="0" err="1">
                <a:solidFill>
                  <a:srgbClr val="FEFCE6"/>
                </a:solidFill>
              </a:rPr>
              <a:t>suburban</a:t>
            </a:r>
            <a:r>
              <a:rPr lang="fr-FR" sz="2200" dirty="0">
                <a:solidFill>
                  <a:srgbClr val="FEFCE6"/>
                </a:solidFill>
              </a:rPr>
              <a:t> areas </a:t>
            </a:r>
          </a:p>
          <a:p>
            <a:endParaRPr lang="fr-FR" sz="2200" dirty="0">
              <a:solidFill>
                <a:srgbClr val="FEFC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561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2D682B-D561-1B0B-C0EA-5F65979C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bleu, Bleu électrique, Azure, ciel&#10;&#10;Description générée automatiquement">
            <a:extLst>
              <a:ext uri="{FF2B5EF4-FFF2-40B4-BE49-F238E27FC236}">
                <a16:creationId xmlns:a16="http://schemas.microsoft.com/office/drawing/2014/main" id="{12F88EF6-1534-75BE-960A-364AF01C8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926948" y="-2666998"/>
            <a:ext cx="6858001" cy="1219199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3695F9-238C-8F2F-D602-D044FB9E9486}"/>
              </a:ext>
            </a:extLst>
          </p:cNvPr>
          <p:cNvSpPr/>
          <p:nvPr/>
        </p:nvSpPr>
        <p:spPr>
          <a:xfrm>
            <a:off x="-105103" y="1"/>
            <a:ext cx="3638878" cy="6858000"/>
          </a:xfrm>
          <a:prstGeom prst="rect">
            <a:avLst/>
          </a:prstGeom>
          <a:solidFill>
            <a:srgbClr val="5E8B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31429CBD-767F-7B00-A713-7206AE178FAC}"/>
              </a:ext>
            </a:extLst>
          </p:cNvPr>
          <p:cNvGrpSpPr/>
          <p:nvPr/>
        </p:nvGrpSpPr>
        <p:grpSpPr>
          <a:xfrm>
            <a:off x="1557193" y="1269999"/>
            <a:ext cx="3953164" cy="4558916"/>
            <a:chOff x="1557193" y="1269999"/>
            <a:chExt cx="3953164" cy="4558916"/>
          </a:xfrm>
        </p:grpSpPr>
        <p:graphicFrame>
          <p:nvGraphicFramePr>
            <p:cNvPr id="61" name="Graphique 60">
              <a:extLst>
                <a:ext uri="{FF2B5EF4-FFF2-40B4-BE49-F238E27FC236}">
                  <a16:creationId xmlns:a16="http://schemas.microsoft.com/office/drawing/2014/main" id="{C57E664F-1557-AFD8-0FC6-67B0B0C39610}"/>
                </a:ext>
              </a:extLst>
            </p:cNvPr>
            <p:cNvGraphicFramePr/>
            <p:nvPr/>
          </p:nvGraphicFramePr>
          <p:xfrm>
            <a:off x="1557193" y="1269999"/>
            <a:ext cx="3953164" cy="455891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pic>
          <p:nvPicPr>
            <p:cNvPr id="7" name="Image 6" descr="Une image contenant croquis, Graphique, conception, graphisme&#10;&#10;Description générée automatiquement">
              <a:extLst>
                <a:ext uri="{FF2B5EF4-FFF2-40B4-BE49-F238E27FC236}">
                  <a16:creationId xmlns:a16="http://schemas.microsoft.com/office/drawing/2014/main" id="{55A4AA6F-34A0-78DE-EEB2-8D7EA4DE1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4777" y="3275433"/>
              <a:ext cx="548048" cy="548048"/>
            </a:xfrm>
            <a:prstGeom prst="rect">
              <a:avLst/>
            </a:prstGeom>
            <a:effectLst>
              <a:glow rad="71796">
                <a:srgbClr val="FEFCE6">
                  <a:alpha val="90000"/>
                </a:srgbClr>
              </a:glow>
            </a:effectLst>
          </p:spPr>
        </p:pic>
        <p:pic>
          <p:nvPicPr>
            <p:cNvPr id="11" name="Image 10" descr="Une image contenant croquis, dessin, clipart, Graphique&#10;&#10;Description générée automatiquement">
              <a:extLst>
                <a:ext uri="{FF2B5EF4-FFF2-40B4-BE49-F238E27FC236}">
                  <a16:creationId xmlns:a16="http://schemas.microsoft.com/office/drawing/2014/main" id="{82A29002-670B-B6E7-C174-E0FC0D121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65326" y="4383014"/>
              <a:ext cx="580985" cy="580985"/>
            </a:xfrm>
            <a:prstGeom prst="rect">
              <a:avLst/>
            </a:prstGeom>
            <a:effectLst>
              <a:glow rad="76200">
                <a:srgbClr val="FEFCE6">
                  <a:alpha val="92000"/>
                </a:srgbClr>
              </a:glow>
            </a:effectLst>
          </p:spPr>
        </p:pic>
        <p:pic>
          <p:nvPicPr>
            <p:cNvPr id="13" name="Image 12" descr="Une image contenant croquis, dessin, Graphique, conception&#10;&#10;Description générée automatiquement">
              <a:extLst>
                <a:ext uri="{FF2B5EF4-FFF2-40B4-BE49-F238E27FC236}">
                  <a16:creationId xmlns:a16="http://schemas.microsoft.com/office/drawing/2014/main" id="{7E07D4A9-BD88-F390-CD15-8EE1A86F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32773" y="2151939"/>
              <a:ext cx="646093" cy="646093"/>
            </a:xfrm>
            <a:prstGeom prst="rect">
              <a:avLst/>
            </a:prstGeom>
            <a:effectLst>
              <a:glow rad="63500">
                <a:srgbClr val="FEFCE6">
                  <a:alpha val="90000"/>
                </a:srgbClr>
              </a:glow>
              <a:softEdge rad="0"/>
            </a:effectLst>
          </p:spPr>
        </p:pic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F292DDAD-C673-411C-5552-A9DA933E80DF}"/>
              </a:ext>
            </a:extLst>
          </p:cNvPr>
          <p:cNvSpPr/>
          <p:nvPr/>
        </p:nvSpPr>
        <p:spPr>
          <a:xfrm>
            <a:off x="2633775" y="2649457"/>
            <a:ext cx="1800000" cy="1800000"/>
          </a:xfrm>
          <a:prstGeom prst="ellipse">
            <a:avLst/>
          </a:prstGeom>
          <a:solidFill>
            <a:srgbClr val="7AB3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E8B75FA-F46F-1C1A-C9E9-4CC9650AA61F}"/>
              </a:ext>
            </a:extLst>
          </p:cNvPr>
          <p:cNvSpPr txBox="1"/>
          <p:nvPr/>
        </p:nvSpPr>
        <p:spPr>
          <a:xfrm>
            <a:off x="5779008" y="1027906"/>
            <a:ext cx="683508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DEMOGRAPHIC AND GEOGRAPHIC </a:t>
            </a:r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B47BBDEA-3D2E-F4B2-CAA6-3106D0122CC4}"/>
              </a:ext>
            </a:extLst>
          </p:cNvPr>
          <p:cNvCxnSpPr>
            <a:cxnSpLocks/>
          </p:cNvCxnSpPr>
          <p:nvPr/>
        </p:nvCxnSpPr>
        <p:spPr>
          <a:xfrm flipH="1">
            <a:off x="5943600" y="2382788"/>
            <a:ext cx="5988451" cy="0"/>
          </a:xfrm>
          <a:prstGeom prst="line">
            <a:avLst/>
          </a:prstGeom>
          <a:ln w="76200">
            <a:solidFill>
              <a:srgbClr val="223244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>
            <a:extLst>
              <a:ext uri="{FF2B5EF4-FFF2-40B4-BE49-F238E27FC236}">
                <a16:creationId xmlns:a16="http://schemas.microsoft.com/office/drawing/2014/main" id="{7BAA7BC3-8639-C59F-F3B5-2111CEB890C3}"/>
              </a:ext>
            </a:extLst>
          </p:cNvPr>
          <p:cNvSpPr txBox="1"/>
          <p:nvPr/>
        </p:nvSpPr>
        <p:spPr>
          <a:xfrm>
            <a:off x="5943600" y="2798032"/>
            <a:ext cx="58338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rgbClr val="FEFCE6"/>
                </a:solidFill>
              </a:rPr>
              <a:t>-All </a:t>
            </a:r>
            <a:r>
              <a:rPr lang="fr-FR" sz="2200" dirty="0" err="1">
                <a:solidFill>
                  <a:srgbClr val="FEFCE6"/>
                </a:solidFill>
              </a:rPr>
              <a:t>genders</a:t>
            </a:r>
            <a:r>
              <a:rPr lang="fr-FR" sz="2200" dirty="0">
                <a:solidFill>
                  <a:srgbClr val="FEFCE6"/>
                </a:solidFill>
              </a:rPr>
              <a:t> </a:t>
            </a:r>
          </a:p>
          <a:p>
            <a:endParaRPr lang="fr-FR" sz="2200" dirty="0">
              <a:solidFill>
                <a:srgbClr val="FEFCE6"/>
              </a:solidFill>
            </a:endParaRPr>
          </a:p>
          <a:p>
            <a:r>
              <a:rPr lang="fr-FR" sz="2200" dirty="0">
                <a:solidFill>
                  <a:srgbClr val="FEFCE6"/>
                </a:solidFill>
              </a:rPr>
              <a:t>-Ages 18 to 50</a:t>
            </a:r>
          </a:p>
          <a:p>
            <a:endParaRPr lang="fr-FR" sz="2200" dirty="0">
              <a:solidFill>
                <a:srgbClr val="FEFCE6"/>
              </a:solidFill>
            </a:endParaRPr>
          </a:p>
          <a:p>
            <a:r>
              <a:rPr lang="fr-FR" sz="2200" dirty="0">
                <a:solidFill>
                  <a:srgbClr val="FEFCE6"/>
                </a:solidFill>
              </a:rPr>
              <a:t>-</a:t>
            </a:r>
            <a:r>
              <a:rPr lang="fr-FR" sz="2200" dirty="0" err="1">
                <a:solidFill>
                  <a:srgbClr val="FEFCE6"/>
                </a:solidFill>
              </a:rPr>
              <a:t>Educated</a:t>
            </a:r>
            <a:r>
              <a:rPr lang="fr-FR" sz="2200" dirty="0">
                <a:solidFill>
                  <a:srgbClr val="FEFCE6"/>
                </a:solidFill>
              </a:rPr>
              <a:t> and </a:t>
            </a:r>
            <a:r>
              <a:rPr lang="fr-FR" sz="2200" dirty="0" err="1">
                <a:solidFill>
                  <a:srgbClr val="FEFCE6"/>
                </a:solidFill>
              </a:rPr>
              <a:t>aware</a:t>
            </a:r>
            <a:r>
              <a:rPr lang="fr-FR" sz="2200" dirty="0">
                <a:solidFill>
                  <a:srgbClr val="FEFCE6"/>
                </a:solidFill>
              </a:rPr>
              <a:t> of the </a:t>
            </a:r>
            <a:r>
              <a:rPr lang="fr-FR" sz="2200" dirty="0" err="1">
                <a:solidFill>
                  <a:srgbClr val="FEFCE6"/>
                </a:solidFill>
              </a:rPr>
              <a:t>industry</a:t>
            </a:r>
            <a:endParaRPr lang="fr-FR" sz="2200" dirty="0">
              <a:solidFill>
                <a:srgbClr val="FEFCE6"/>
              </a:solidFill>
            </a:endParaRPr>
          </a:p>
          <a:p>
            <a:r>
              <a:rPr lang="fr-FR" sz="2200" dirty="0">
                <a:solidFill>
                  <a:srgbClr val="FEFCE6"/>
                </a:solidFill>
              </a:rPr>
              <a:t> </a:t>
            </a:r>
          </a:p>
          <a:p>
            <a:r>
              <a:rPr lang="fr-FR" sz="2200" dirty="0">
                <a:solidFill>
                  <a:srgbClr val="FEFCE6"/>
                </a:solidFill>
              </a:rPr>
              <a:t>-Urban and </a:t>
            </a:r>
            <a:r>
              <a:rPr lang="fr-FR" sz="2200" dirty="0" err="1">
                <a:solidFill>
                  <a:srgbClr val="FEFCE6"/>
                </a:solidFill>
              </a:rPr>
              <a:t>suburban</a:t>
            </a:r>
            <a:r>
              <a:rPr lang="fr-FR" sz="2200" dirty="0">
                <a:solidFill>
                  <a:srgbClr val="FEFCE6"/>
                </a:solidFill>
              </a:rPr>
              <a:t> areas </a:t>
            </a:r>
          </a:p>
          <a:p>
            <a:endParaRPr lang="fr-FR" sz="2200" dirty="0">
              <a:solidFill>
                <a:srgbClr val="FEFCE6"/>
              </a:solidFill>
            </a:endParaRPr>
          </a:p>
          <a:p>
            <a:r>
              <a:rPr lang="fr-FR" sz="2200" dirty="0">
                <a:solidFill>
                  <a:srgbClr val="FEFCE6"/>
                </a:solidFill>
              </a:rPr>
              <a:t>-Top </a:t>
            </a:r>
            <a:r>
              <a:rPr lang="fr-FR" sz="2200" dirty="0" err="1">
                <a:solidFill>
                  <a:srgbClr val="FEFCE6"/>
                </a:solidFill>
              </a:rPr>
              <a:t>third</a:t>
            </a:r>
            <a:r>
              <a:rPr lang="fr-FR" sz="2200" dirty="0">
                <a:solidFill>
                  <a:srgbClr val="FEFCE6"/>
                </a:solidFill>
              </a:rPr>
              <a:t> </a:t>
            </a:r>
            <a:r>
              <a:rPr lang="fr-FR" sz="2200" dirty="0" err="1">
                <a:solidFill>
                  <a:srgbClr val="FEFCE6"/>
                </a:solidFill>
              </a:rPr>
              <a:t>income</a:t>
            </a:r>
            <a:r>
              <a:rPr lang="fr-FR" sz="2200" dirty="0">
                <a:solidFill>
                  <a:srgbClr val="FEFCE6"/>
                </a:solidFill>
              </a:rPr>
              <a:t> </a:t>
            </a:r>
            <a:r>
              <a:rPr lang="fr-FR" sz="2200" dirty="0" err="1">
                <a:solidFill>
                  <a:srgbClr val="FEFCE6"/>
                </a:solidFill>
              </a:rPr>
              <a:t>bracket</a:t>
            </a:r>
            <a:r>
              <a:rPr lang="fr-FR" sz="2200" dirty="0">
                <a:solidFill>
                  <a:srgbClr val="FEFCE6"/>
                </a:solidFill>
              </a:rPr>
              <a:t> in the Gini coefficient </a:t>
            </a:r>
          </a:p>
        </p:txBody>
      </p:sp>
    </p:spTree>
    <p:extLst>
      <p:ext uri="{BB962C8B-B14F-4D97-AF65-F5344CB8AC3E}">
        <p14:creationId xmlns:p14="http://schemas.microsoft.com/office/powerpoint/2010/main" val="110000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2D682B-D561-1B0B-C0EA-5F65979C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bleu, Bleu électrique, Azure, ciel&#10;&#10;Description générée automatiquement">
            <a:extLst>
              <a:ext uri="{FF2B5EF4-FFF2-40B4-BE49-F238E27FC236}">
                <a16:creationId xmlns:a16="http://schemas.microsoft.com/office/drawing/2014/main" id="{12F88EF6-1534-75BE-960A-364AF01C8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926948" y="-2666998"/>
            <a:ext cx="6858001" cy="1219199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3695F9-238C-8F2F-D602-D044FB9E9486}"/>
              </a:ext>
            </a:extLst>
          </p:cNvPr>
          <p:cNvSpPr/>
          <p:nvPr/>
        </p:nvSpPr>
        <p:spPr>
          <a:xfrm>
            <a:off x="-105103" y="1"/>
            <a:ext cx="3638878" cy="6858000"/>
          </a:xfrm>
          <a:prstGeom prst="rect">
            <a:avLst/>
          </a:prstGeom>
          <a:solidFill>
            <a:srgbClr val="5E8B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7A0738A8-E174-97AF-63C9-24476960E051}"/>
              </a:ext>
            </a:extLst>
          </p:cNvPr>
          <p:cNvGrpSpPr/>
          <p:nvPr/>
        </p:nvGrpSpPr>
        <p:grpSpPr>
          <a:xfrm>
            <a:off x="1557193" y="1269999"/>
            <a:ext cx="3953164" cy="4558916"/>
            <a:chOff x="1557193" y="1269999"/>
            <a:chExt cx="3953164" cy="4558916"/>
          </a:xfrm>
        </p:grpSpPr>
        <p:graphicFrame>
          <p:nvGraphicFramePr>
            <p:cNvPr id="61" name="Graphique 60">
              <a:extLst>
                <a:ext uri="{FF2B5EF4-FFF2-40B4-BE49-F238E27FC236}">
                  <a16:creationId xmlns:a16="http://schemas.microsoft.com/office/drawing/2014/main" id="{C57E664F-1557-AFD8-0FC6-67B0B0C3961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741998387"/>
                </p:ext>
              </p:extLst>
            </p:nvPr>
          </p:nvGraphicFramePr>
          <p:xfrm>
            <a:off x="1557193" y="1269999"/>
            <a:ext cx="3953164" cy="455891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pic>
          <p:nvPicPr>
            <p:cNvPr id="7" name="Image 6" descr="Une image contenant croquis, Graphique, conception, graphisme&#10;&#10;Description générée automatiquement">
              <a:extLst>
                <a:ext uri="{FF2B5EF4-FFF2-40B4-BE49-F238E27FC236}">
                  <a16:creationId xmlns:a16="http://schemas.microsoft.com/office/drawing/2014/main" id="{55A4AA6F-34A0-78DE-EEB2-8D7EA4DE1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64281" y="4369349"/>
              <a:ext cx="548048" cy="548048"/>
            </a:xfrm>
            <a:prstGeom prst="rect">
              <a:avLst/>
            </a:prstGeom>
            <a:effectLst>
              <a:glow rad="71796">
                <a:srgbClr val="FEFCE6">
                  <a:alpha val="90000"/>
                </a:srgbClr>
              </a:glow>
            </a:effectLst>
          </p:spPr>
        </p:pic>
        <p:pic>
          <p:nvPicPr>
            <p:cNvPr id="11" name="Image 10" descr="Une image contenant croquis, dessin, clipart, Graphique&#10;&#10;Description générée automatiquement">
              <a:extLst>
                <a:ext uri="{FF2B5EF4-FFF2-40B4-BE49-F238E27FC236}">
                  <a16:creationId xmlns:a16="http://schemas.microsoft.com/office/drawing/2014/main" id="{82A29002-670B-B6E7-C174-E0FC0D121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1344" y="2181517"/>
              <a:ext cx="580985" cy="580985"/>
            </a:xfrm>
            <a:prstGeom prst="rect">
              <a:avLst/>
            </a:prstGeom>
            <a:effectLst>
              <a:glow rad="76200">
                <a:srgbClr val="FEFCE6">
                  <a:alpha val="92000"/>
                </a:srgbClr>
              </a:glow>
            </a:effectLst>
          </p:spPr>
        </p:pic>
        <p:pic>
          <p:nvPicPr>
            <p:cNvPr id="13" name="Image 12" descr="Une image contenant croquis, dessin, Graphique, conception&#10;&#10;Description générée automatiquement">
              <a:extLst>
                <a:ext uri="{FF2B5EF4-FFF2-40B4-BE49-F238E27FC236}">
                  <a16:creationId xmlns:a16="http://schemas.microsoft.com/office/drawing/2014/main" id="{7E07D4A9-BD88-F390-CD15-8EE1A86F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10357" y="3226410"/>
              <a:ext cx="646093" cy="646093"/>
            </a:xfrm>
            <a:prstGeom prst="rect">
              <a:avLst/>
            </a:prstGeom>
            <a:effectLst>
              <a:glow rad="63500">
                <a:srgbClr val="FEFCE6">
                  <a:alpha val="90000"/>
                </a:srgbClr>
              </a:glow>
              <a:softEdge rad="0"/>
            </a:effectLst>
          </p:spPr>
        </p:pic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F292DDAD-C673-411C-5552-A9DA933E80DF}"/>
              </a:ext>
            </a:extLst>
          </p:cNvPr>
          <p:cNvSpPr/>
          <p:nvPr/>
        </p:nvSpPr>
        <p:spPr>
          <a:xfrm>
            <a:off x="2633775" y="2649457"/>
            <a:ext cx="1800000" cy="1800000"/>
          </a:xfrm>
          <a:prstGeom prst="ellipse">
            <a:avLst/>
          </a:prstGeom>
          <a:solidFill>
            <a:srgbClr val="7AB3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D2D7808-8E7F-E7E5-90E1-E16381159E1F}"/>
              </a:ext>
            </a:extLst>
          </p:cNvPr>
          <p:cNvSpPr txBox="1"/>
          <p:nvPr/>
        </p:nvSpPr>
        <p:spPr>
          <a:xfrm>
            <a:off x="5877582" y="1582160"/>
            <a:ext cx="6835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PSYCHOGRAPHIC 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AAAE71AA-09C8-66FC-6754-62993FC99B78}"/>
              </a:ext>
            </a:extLst>
          </p:cNvPr>
          <p:cNvCxnSpPr>
            <a:cxnSpLocks/>
          </p:cNvCxnSpPr>
          <p:nvPr/>
        </p:nvCxnSpPr>
        <p:spPr>
          <a:xfrm flipH="1">
            <a:off x="5943600" y="2382788"/>
            <a:ext cx="5988451" cy="0"/>
          </a:xfrm>
          <a:prstGeom prst="line">
            <a:avLst/>
          </a:prstGeom>
          <a:ln w="76200">
            <a:solidFill>
              <a:srgbClr val="223244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764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2D682B-D561-1B0B-C0EA-5F65979C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bleu, Bleu électrique, Azure, ciel&#10;&#10;Description générée automatiquement">
            <a:extLst>
              <a:ext uri="{FF2B5EF4-FFF2-40B4-BE49-F238E27FC236}">
                <a16:creationId xmlns:a16="http://schemas.microsoft.com/office/drawing/2014/main" id="{12F88EF6-1534-75BE-960A-364AF01C8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926948" y="-2666998"/>
            <a:ext cx="6858001" cy="1219199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3695F9-238C-8F2F-D602-D044FB9E9486}"/>
              </a:ext>
            </a:extLst>
          </p:cNvPr>
          <p:cNvSpPr/>
          <p:nvPr/>
        </p:nvSpPr>
        <p:spPr>
          <a:xfrm>
            <a:off x="-105103" y="1"/>
            <a:ext cx="3638878" cy="6858000"/>
          </a:xfrm>
          <a:prstGeom prst="rect">
            <a:avLst/>
          </a:prstGeom>
          <a:solidFill>
            <a:srgbClr val="5E8B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7A0738A8-E174-97AF-63C9-24476960E051}"/>
              </a:ext>
            </a:extLst>
          </p:cNvPr>
          <p:cNvGrpSpPr/>
          <p:nvPr/>
        </p:nvGrpSpPr>
        <p:grpSpPr>
          <a:xfrm>
            <a:off x="1557193" y="1269999"/>
            <a:ext cx="3953164" cy="4558916"/>
            <a:chOff x="1557193" y="1269999"/>
            <a:chExt cx="3953164" cy="4558916"/>
          </a:xfrm>
        </p:grpSpPr>
        <p:graphicFrame>
          <p:nvGraphicFramePr>
            <p:cNvPr id="61" name="Graphique 60">
              <a:extLst>
                <a:ext uri="{FF2B5EF4-FFF2-40B4-BE49-F238E27FC236}">
                  <a16:creationId xmlns:a16="http://schemas.microsoft.com/office/drawing/2014/main" id="{C57E664F-1557-AFD8-0FC6-67B0B0C39610}"/>
                </a:ext>
              </a:extLst>
            </p:cNvPr>
            <p:cNvGraphicFramePr/>
            <p:nvPr/>
          </p:nvGraphicFramePr>
          <p:xfrm>
            <a:off x="1557193" y="1269999"/>
            <a:ext cx="3953164" cy="455891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pic>
          <p:nvPicPr>
            <p:cNvPr id="7" name="Image 6" descr="Une image contenant croquis, Graphique, conception, graphisme&#10;&#10;Description générée automatiquement">
              <a:extLst>
                <a:ext uri="{FF2B5EF4-FFF2-40B4-BE49-F238E27FC236}">
                  <a16:creationId xmlns:a16="http://schemas.microsoft.com/office/drawing/2014/main" id="{55A4AA6F-34A0-78DE-EEB2-8D7EA4DE1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64281" y="4369349"/>
              <a:ext cx="548048" cy="548048"/>
            </a:xfrm>
            <a:prstGeom prst="rect">
              <a:avLst/>
            </a:prstGeom>
            <a:effectLst>
              <a:glow rad="71796">
                <a:srgbClr val="FEFCE6">
                  <a:alpha val="90000"/>
                </a:srgbClr>
              </a:glow>
            </a:effectLst>
          </p:spPr>
        </p:pic>
        <p:pic>
          <p:nvPicPr>
            <p:cNvPr id="11" name="Image 10" descr="Une image contenant croquis, dessin, clipart, Graphique&#10;&#10;Description générée automatiquement">
              <a:extLst>
                <a:ext uri="{FF2B5EF4-FFF2-40B4-BE49-F238E27FC236}">
                  <a16:creationId xmlns:a16="http://schemas.microsoft.com/office/drawing/2014/main" id="{82A29002-670B-B6E7-C174-E0FC0D121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1344" y="2181517"/>
              <a:ext cx="580985" cy="580985"/>
            </a:xfrm>
            <a:prstGeom prst="rect">
              <a:avLst/>
            </a:prstGeom>
            <a:effectLst>
              <a:glow rad="76200">
                <a:srgbClr val="FEFCE6">
                  <a:alpha val="92000"/>
                </a:srgbClr>
              </a:glow>
            </a:effectLst>
          </p:spPr>
        </p:pic>
        <p:pic>
          <p:nvPicPr>
            <p:cNvPr id="13" name="Image 12" descr="Une image contenant croquis, dessin, Graphique, conception&#10;&#10;Description générée automatiquement">
              <a:extLst>
                <a:ext uri="{FF2B5EF4-FFF2-40B4-BE49-F238E27FC236}">
                  <a16:creationId xmlns:a16="http://schemas.microsoft.com/office/drawing/2014/main" id="{7E07D4A9-BD88-F390-CD15-8EE1A86F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10357" y="3226410"/>
              <a:ext cx="646093" cy="646093"/>
            </a:xfrm>
            <a:prstGeom prst="rect">
              <a:avLst/>
            </a:prstGeom>
            <a:effectLst>
              <a:glow rad="63500">
                <a:srgbClr val="FEFCE6">
                  <a:alpha val="90000"/>
                </a:srgbClr>
              </a:glow>
              <a:softEdge rad="0"/>
            </a:effectLst>
          </p:spPr>
        </p:pic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F292DDAD-C673-411C-5552-A9DA933E80DF}"/>
              </a:ext>
            </a:extLst>
          </p:cNvPr>
          <p:cNvSpPr/>
          <p:nvPr/>
        </p:nvSpPr>
        <p:spPr>
          <a:xfrm>
            <a:off x="2633775" y="2649457"/>
            <a:ext cx="1800000" cy="1800000"/>
          </a:xfrm>
          <a:prstGeom prst="ellipse">
            <a:avLst/>
          </a:prstGeom>
          <a:solidFill>
            <a:srgbClr val="7AB3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D2D7808-8E7F-E7E5-90E1-E16381159E1F}"/>
              </a:ext>
            </a:extLst>
          </p:cNvPr>
          <p:cNvSpPr txBox="1"/>
          <p:nvPr/>
        </p:nvSpPr>
        <p:spPr>
          <a:xfrm>
            <a:off x="5877582" y="1582160"/>
            <a:ext cx="6835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PSYCHOGRAPHIC 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AAAE71AA-09C8-66FC-6754-62993FC99B78}"/>
              </a:ext>
            </a:extLst>
          </p:cNvPr>
          <p:cNvCxnSpPr>
            <a:cxnSpLocks/>
          </p:cNvCxnSpPr>
          <p:nvPr/>
        </p:nvCxnSpPr>
        <p:spPr>
          <a:xfrm flipH="1">
            <a:off x="5943600" y="2382788"/>
            <a:ext cx="5988451" cy="0"/>
          </a:xfrm>
          <a:prstGeom prst="line">
            <a:avLst/>
          </a:prstGeom>
          <a:ln w="76200">
            <a:solidFill>
              <a:srgbClr val="223244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96079775-2AB8-D910-DAFA-F361023F5196}"/>
              </a:ext>
            </a:extLst>
          </p:cNvPr>
          <p:cNvSpPr txBox="1"/>
          <p:nvPr/>
        </p:nvSpPr>
        <p:spPr>
          <a:xfrm>
            <a:off x="5943600" y="2798032"/>
            <a:ext cx="6248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rgbClr val="FEFCE6"/>
                </a:solidFill>
              </a:rPr>
              <a:t>-</a:t>
            </a:r>
            <a:r>
              <a:rPr lang="fr-FR" sz="2200" dirty="0" err="1">
                <a:solidFill>
                  <a:srgbClr val="FEFCE6"/>
                </a:solidFill>
              </a:rPr>
              <a:t>Frequent</a:t>
            </a:r>
            <a:r>
              <a:rPr lang="fr-FR" sz="2200" dirty="0">
                <a:solidFill>
                  <a:srgbClr val="FEFCE6"/>
                </a:solidFill>
              </a:rPr>
              <a:t> flyers </a:t>
            </a:r>
          </a:p>
          <a:p>
            <a:endParaRPr lang="fr-FR" sz="2200" dirty="0">
              <a:solidFill>
                <a:srgbClr val="FEFCE6"/>
              </a:solidFill>
            </a:endParaRPr>
          </a:p>
          <a:p>
            <a:endParaRPr lang="fr-FR" sz="2200" dirty="0">
              <a:solidFill>
                <a:srgbClr val="FEFC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6626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2D682B-D561-1B0B-C0EA-5F65979C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bleu, Bleu électrique, Azure, ciel&#10;&#10;Description générée automatiquement">
            <a:extLst>
              <a:ext uri="{FF2B5EF4-FFF2-40B4-BE49-F238E27FC236}">
                <a16:creationId xmlns:a16="http://schemas.microsoft.com/office/drawing/2014/main" id="{12F88EF6-1534-75BE-960A-364AF01C8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926948" y="-2666998"/>
            <a:ext cx="6858001" cy="1219199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3695F9-238C-8F2F-D602-D044FB9E9486}"/>
              </a:ext>
            </a:extLst>
          </p:cNvPr>
          <p:cNvSpPr/>
          <p:nvPr/>
        </p:nvSpPr>
        <p:spPr>
          <a:xfrm>
            <a:off x="-105103" y="1"/>
            <a:ext cx="3638878" cy="6858000"/>
          </a:xfrm>
          <a:prstGeom prst="rect">
            <a:avLst/>
          </a:prstGeom>
          <a:solidFill>
            <a:srgbClr val="5E8B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7A0738A8-E174-97AF-63C9-24476960E051}"/>
              </a:ext>
            </a:extLst>
          </p:cNvPr>
          <p:cNvGrpSpPr/>
          <p:nvPr/>
        </p:nvGrpSpPr>
        <p:grpSpPr>
          <a:xfrm>
            <a:off x="1557193" y="1269999"/>
            <a:ext cx="3953164" cy="4558916"/>
            <a:chOff x="1557193" y="1269999"/>
            <a:chExt cx="3953164" cy="4558916"/>
          </a:xfrm>
        </p:grpSpPr>
        <p:graphicFrame>
          <p:nvGraphicFramePr>
            <p:cNvPr id="61" name="Graphique 60">
              <a:extLst>
                <a:ext uri="{FF2B5EF4-FFF2-40B4-BE49-F238E27FC236}">
                  <a16:creationId xmlns:a16="http://schemas.microsoft.com/office/drawing/2014/main" id="{C57E664F-1557-AFD8-0FC6-67B0B0C39610}"/>
                </a:ext>
              </a:extLst>
            </p:cNvPr>
            <p:cNvGraphicFramePr/>
            <p:nvPr/>
          </p:nvGraphicFramePr>
          <p:xfrm>
            <a:off x="1557193" y="1269999"/>
            <a:ext cx="3953164" cy="455891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pic>
          <p:nvPicPr>
            <p:cNvPr id="7" name="Image 6" descr="Une image contenant croquis, Graphique, conception, graphisme&#10;&#10;Description générée automatiquement">
              <a:extLst>
                <a:ext uri="{FF2B5EF4-FFF2-40B4-BE49-F238E27FC236}">
                  <a16:creationId xmlns:a16="http://schemas.microsoft.com/office/drawing/2014/main" id="{55A4AA6F-34A0-78DE-EEB2-8D7EA4DE1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64281" y="4369349"/>
              <a:ext cx="548048" cy="548048"/>
            </a:xfrm>
            <a:prstGeom prst="rect">
              <a:avLst/>
            </a:prstGeom>
            <a:effectLst>
              <a:glow rad="71796">
                <a:srgbClr val="FEFCE6">
                  <a:alpha val="90000"/>
                </a:srgbClr>
              </a:glow>
            </a:effectLst>
          </p:spPr>
        </p:pic>
        <p:pic>
          <p:nvPicPr>
            <p:cNvPr id="11" name="Image 10" descr="Une image contenant croquis, dessin, clipart, Graphique&#10;&#10;Description générée automatiquement">
              <a:extLst>
                <a:ext uri="{FF2B5EF4-FFF2-40B4-BE49-F238E27FC236}">
                  <a16:creationId xmlns:a16="http://schemas.microsoft.com/office/drawing/2014/main" id="{82A29002-670B-B6E7-C174-E0FC0D121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1344" y="2181517"/>
              <a:ext cx="580985" cy="580985"/>
            </a:xfrm>
            <a:prstGeom prst="rect">
              <a:avLst/>
            </a:prstGeom>
            <a:effectLst>
              <a:glow rad="76200">
                <a:srgbClr val="FEFCE6">
                  <a:alpha val="92000"/>
                </a:srgbClr>
              </a:glow>
            </a:effectLst>
          </p:spPr>
        </p:pic>
        <p:pic>
          <p:nvPicPr>
            <p:cNvPr id="13" name="Image 12" descr="Une image contenant croquis, dessin, Graphique, conception&#10;&#10;Description générée automatiquement">
              <a:extLst>
                <a:ext uri="{FF2B5EF4-FFF2-40B4-BE49-F238E27FC236}">
                  <a16:creationId xmlns:a16="http://schemas.microsoft.com/office/drawing/2014/main" id="{7E07D4A9-BD88-F390-CD15-8EE1A86F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10357" y="3226410"/>
              <a:ext cx="646093" cy="646093"/>
            </a:xfrm>
            <a:prstGeom prst="rect">
              <a:avLst/>
            </a:prstGeom>
            <a:effectLst>
              <a:glow rad="63500">
                <a:srgbClr val="FEFCE6">
                  <a:alpha val="90000"/>
                </a:srgbClr>
              </a:glow>
              <a:softEdge rad="0"/>
            </a:effectLst>
          </p:spPr>
        </p:pic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F292DDAD-C673-411C-5552-A9DA933E80DF}"/>
              </a:ext>
            </a:extLst>
          </p:cNvPr>
          <p:cNvSpPr/>
          <p:nvPr/>
        </p:nvSpPr>
        <p:spPr>
          <a:xfrm>
            <a:off x="2633775" y="2649457"/>
            <a:ext cx="1800000" cy="1800000"/>
          </a:xfrm>
          <a:prstGeom prst="ellipse">
            <a:avLst/>
          </a:prstGeom>
          <a:solidFill>
            <a:srgbClr val="7AB3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D2D7808-8E7F-E7E5-90E1-E16381159E1F}"/>
              </a:ext>
            </a:extLst>
          </p:cNvPr>
          <p:cNvSpPr txBox="1"/>
          <p:nvPr/>
        </p:nvSpPr>
        <p:spPr>
          <a:xfrm>
            <a:off x="5877582" y="1582160"/>
            <a:ext cx="6835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PSYCHOGRAPHIC 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AAAE71AA-09C8-66FC-6754-62993FC99B78}"/>
              </a:ext>
            </a:extLst>
          </p:cNvPr>
          <p:cNvCxnSpPr>
            <a:cxnSpLocks/>
          </p:cNvCxnSpPr>
          <p:nvPr/>
        </p:nvCxnSpPr>
        <p:spPr>
          <a:xfrm flipH="1">
            <a:off x="5943600" y="2382788"/>
            <a:ext cx="5988451" cy="0"/>
          </a:xfrm>
          <a:prstGeom prst="line">
            <a:avLst/>
          </a:prstGeom>
          <a:ln w="76200">
            <a:solidFill>
              <a:srgbClr val="223244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96079775-2AB8-D910-DAFA-F361023F5196}"/>
              </a:ext>
            </a:extLst>
          </p:cNvPr>
          <p:cNvSpPr txBox="1"/>
          <p:nvPr/>
        </p:nvSpPr>
        <p:spPr>
          <a:xfrm>
            <a:off x="5943600" y="2798032"/>
            <a:ext cx="62484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rgbClr val="FEFCE6"/>
                </a:solidFill>
              </a:rPr>
              <a:t>-</a:t>
            </a:r>
            <a:r>
              <a:rPr lang="fr-FR" sz="2200" dirty="0" err="1">
                <a:solidFill>
                  <a:srgbClr val="FEFCE6"/>
                </a:solidFill>
              </a:rPr>
              <a:t>Frequent</a:t>
            </a:r>
            <a:r>
              <a:rPr lang="fr-FR" sz="2200" dirty="0">
                <a:solidFill>
                  <a:srgbClr val="FEFCE6"/>
                </a:solidFill>
              </a:rPr>
              <a:t> flyers </a:t>
            </a:r>
          </a:p>
          <a:p>
            <a:endParaRPr lang="fr-FR" sz="2200" dirty="0">
              <a:solidFill>
                <a:srgbClr val="FEFCE6"/>
              </a:solidFill>
            </a:endParaRPr>
          </a:p>
          <a:p>
            <a:endParaRPr lang="fr-FR" sz="2200" dirty="0">
              <a:solidFill>
                <a:srgbClr val="FEFCE6"/>
              </a:solidFill>
            </a:endParaRPr>
          </a:p>
          <a:p>
            <a:r>
              <a:rPr lang="fr-FR" sz="2200" dirty="0">
                <a:solidFill>
                  <a:srgbClr val="FEFCE6"/>
                </a:solidFill>
              </a:rPr>
              <a:t>-</a:t>
            </a:r>
            <a:r>
              <a:rPr lang="fr-FR" sz="2200" dirty="0" err="1">
                <a:solidFill>
                  <a:srgbClr val="FEFCE6"/>
                </a:solidFill>
              </a:rPr>
              <a:t>Willing</a:t>
            </a:r>
            <a:r>
              <a:rPr lang="fr-FR" sz="2200" dirty="0">
                <a:solidFill>
                  <a:srgbClr val="FEFCE6"/>
                </a:solidFill>
              </a:rPr>
              <a:t> to </a:t>
            </a:r>
            <a:r>
              <a:rPr lang="fr-FR" sz="2200" dirty="0" err="1">
                <a:solidFill>
                  <a:srgbClr val="FEFCE6"/>
                </a:solidFill>
              </a:rPr>
              <a:t>invest</a:t>
            </a:r>
            <a:r>
              <a:rPr lang="fr-FR" sz="2200" dirty="0">
                <a:solidFill>
                  <a:srgbClr val="FEFCE6"/>
                </a:solidFill>
              </a:rPr>
              <a:t> in high-end </a:t>
            </a:r>
            <a:r>
              <a:rPr lang="fr-FR" sz="2200" dirty="0" err="1">
                <a:solidFill>
                  <a:srgbClr val="FEFCE6"/>
                </a:solidFill>
              </a:rPr>
              <a:t>customizable</a:t>
            </a:r>
            <a:r>
              <a:rPr lang="fr-FR" sz="2200" dirty="0">
                <a:solidFill>
                  <a:srgbClr val="FEFCE6"/>
                </a:solidFill>
              </a:rPr>
              <a:t> </a:t>
            </a:r>
            <a:r>
              <a:rPr lang="fr-FR" sz="2200" dirty="0" err="1">
                <a:solidFill>
                  <a:srgbClr val="FEFCE6"/>
                </a:solidFill>
              </a:rPr>
              <a:t>products</a:t>
            </a:r>
            <a:endParaRPr lang="fr-FR" sz="2200" dirty="0">
              <a:solidFill>
                <a:srgbClr val="FEFCE6"/>
              </a:solidFill>
            </a:endParaRPr>
          </a:p>
          <a:p>
            <a:endParaRPr lang="fr-FR" sz="2200" dirty="0">
              <a:solidFill>
                <a:srgbClr val="FEFCE6"/>
              </a:solidFill>
            </a:endParaRPr>
          </a:p>
          <a:p>
            <a:endParaRPr lang="fr-FR" sz="2200" dirty="0">
              <a:solidFill>
                <a:srgbClr val="FEFC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532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2D682B-D561-1B0B-C0EA-5F65979C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bleu, Bleu électrique, Azure, ciel&#10;&#10;Description générée automatiquement">
            <a:extLst>
              <a:ext uri="{FF2B5EF4-FFF2-40B4-BE49-F238E27FC236}">
                <a16:creationId xmlns:a16="http://schemas.microsoft.com/office/drawing/2014/main" id="{12F88EF6-1534-75BE-960A-364AF01C8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926948" y="-2666998"/>
            <a:ext cx="6858001" cy="1219199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3695F9-238C-8F2F-D602-D044FB9E9486}"/>
              </a:ext>
            </a:extLst>
          </p:cNvPr>
          <p:cNvSpPr/>
          <p:nvPr/>
        </p:nvSpPr>
        <p:spPr>
          <a:xfrm>
            <a:off x="-105103" y="1"/>
            <a:ext cx="3638878" cy="6858000"/>
          </a:xfrm>
          <a:prstGeom prst="rect">
            <a:avLst/>
          </a:prstGeom>
          <a:solidFill>
            <a:srgbClr val="5E8B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7A0738A8-E174-97AF-63C9-24476960E051}"/>
              </a:ext>
            </a:extLst>
          </p:cNvPr>
          <p:cNvGrpSpPr/>
          <p:nvPr/>
        </p:nvGrpSpPr>
        <p:grpSpPr>
          <a:xfrm>
            <a:off x="1557193" y="1269999"/>
            <a:ext cx="3953164" cy="4558916"/>
            <a:chOff x="1557193" y="1269999"/>
            <a:chExt cx="3953164" cy="4558916"/>
          </a:xfrm>
        </p:grpSpPr>
        <p:graphicFrame>
          <p:nvGraphicFramePr>
            <p:cNvPr id="61" name="Graphique 60">
              <a:extLst>
                <a:ext uri="{FF2B5EF4-FFF2-40B4-BE49-F238E27FC236}">
                  <a16:creationId xmlns:a16="http://schemas.microsoft.com/office/drawing/2014/main" id="{C57E664F-1557-AFD8-0FC6-67B0B0C39610}"/>
                </a:ext>
              </a:extLst>
            </p:cNvPr>
            <p:cNvGraphicFramePr/>
            <p:nvPr/>
          </p:nvGraphicFramePr>
          <p:xfrm>
            <a:off x="1557193" y="1269999"/>
            <a:ext cx="3953164" cy="455891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pic>
          <p:nvPicPr>
            <p:cNvPr id="7" name="Image 6" descr="Une image contenant croquis, Graphique, conception, graphisme&#10;&#10;Description générée automatiquement">
              <a:extLst>
                <a:ext uri="{FF2B5EF4-FFF2-40B4-BE49-F238E27FC236}">
                  <a16:creationId xmlns:a16="http://schemas.microsoft.com/office/drawing/2014/main" id="{55A4AA6F-34A0-78DE-EEB2-8D7EA4DE1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64281" y="4369349"/>
              <a:ext cx="548048" cy="548048"/>
            </a:xfrm>
            <a:prstGeom prst="rect">
              <a:avLst/>
            </a:prstGeom>
            <a:effectLst>
              <a:glow rad="71796">
                <a:srgbClr val="FEFCE6">
                  <a:alpha val="90000"/>
                </a:srgbClr>
              </a:glow>
            </a:effectLst>
          </p:spPr>
        </p:pic>
        <p:pic>
          <p:nvPicPr>
            <p:cNvPr id="11" name="Image 10" descr="Une image contenant croquis, dessin, clipart, Graphique&#10;&#10;Description générée automatiquement">
              <a:extLst>
                <a:ext uri="{FF2B5EF4-FFF2-40B4-BE49-F238E27FC236}">
                  <a16:creationId xmlns:a16="http://schemas.microsoft.com/office/drawing/2014/main" id="{82A29002-670B-B6E7-C174-E0FC0D121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1344" y="2181517"/>
              <a:ext cx="580985" cy="580985"/>
            </a:xfrm>
            <a:prstGeom prst="rect">
              <a:avLst/>
            </a:prstGeom>
            <a:effectLst>
              <a:glow rad="76200">
                <a:srgbClr val="FEFCE6">
                  <a:alpha val="92000"/>
                </a:srgbClr>
              </a:glow>
            </a:effectLst>
          </p:spPr>
        </p:pic>
        <p:pic>
          <p:nvPicPr>
            <p:cNvPr id="13" name="Image 12" descr="Une image contenant croquis, dessin, Graphique, conception&#10;&#10;Description générée automatiquement">
              <a:extLst>
                <a:ext uri="{FF2B5EF4-FFF2-40B4-BE49-F238E27FC236}">
                  <a16:creationId xmlns:a16="http://schemas.microsoft.com/office/drawing/2014/main" id="{7E07D4A9-BD88-F390-CD15-8EE1A86F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10357" y="3226410"/>
              <a:ext cx="646093" cy="646093"/>
            </a:xfrm>
            <a:prstGeom prst="rect">
              <a:avLst/>
            </a:prstGeom>
            <a:effectLst>
              <a:glow rad="63500">
                <a:srgbClr val="FEFCE6">
                  <a:alpha val="90000"/>
                </a:srgbClr>
              </a:glow>
              <a:softEdge rad="0"/>
            </a:effectLst>
          </p:spPr>
        </p:pic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F292DDAD-C673-411C-5552-A9DA933E80DF}"/>
              </a:ext>
            </a:extLst>
          </p:cNvPr>
          <p:cNvSpPr/>
          <p:nvPr/>
        </p:nvSpPr>
        <p:spPr>
          <a:xfrm>
            <a:off x="2633775" y="2649457"/>
            <a:ext cx="1800000" cy="1800000"/>
          </a:xfrm>
          <a:prstGeom prst="ellipse">
            <a:avLst/>
          </a:prstGeom>
          <a:solidFill>
            <a:srgbClr val="7AB3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D2D7808-8E7F-E7E5-90E1-E16381159E1F}"/>
              </a:ext>
            </a:extLst>
          </p:cNvPr>
          <p:cNvSpPr txBox="1"/>
          <p:nvPr/>
        </p:nvSpPr>
        <p:spPr>
          <a:xfrm>
            <a:off x="5877582" y="1582160"/>
            <a:ext cx="6835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PSYCHOGRAPHIC 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AAAE71AA-09C8-66FC-6754-62993FC99B78}"/>
              </a:ext>
            </a:extLst>
          </p:cNvPr>
          <p:cNvCxnSpPr>
            <a:cxnSpLocks/>
          </p:cNvCxnSpPr>
          <p:nvPr/>
        </p:nvCxnSpPr>
        <p:spPr>
          <a:xfrm flipH="1">
            <a:off x="5943600" y="2382788"/>
            <a:ext cx="5988451" cy="0"/>
          </a:xfrm>
          <a:prstGeom prst="line">
            <a:avLst/>
          </a:prstGeom>
          <a:ln w="76200">
            <a:solidFill>
              <a:srgbClr val="223244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96079775-2AB8-D910-DAFA-F361023F5196}"/>
              </a:ext>
            </a:extLst>
          </p:cNvPr>
          <p:cNvSpPr txBox="1"/>
          <p:nvPr/>
        </p:nvSpPr>
        <p:spPr>
          <a:xfrm>
            <a:off x="5943600" y="2798032"/>
            <a:ext cx="62484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rgbClr val="FEFCE6"/>
                </a:solidFill>
              </a:rPr>
              <a:t>-</a:t>
            </a:r>
            <a:r>
              <a:rPr lang="fr-FR" sz="2200" dirty="0" err="1">
                <a:solidFill>
                  <a:srgbClr val="FEFCE6"/>
                </a:solidFill>
              </a:rPr>
              <a:t>Frequent</a:t>
            </a:r>
            <a:r>
              <a:rPr lang="fr-FR" sz="2200" dirty="0">
                <a:solidFill>
                  <a:srgbClr val="FEFCE6"/>
                </a:solidFill>
              </a:rPr>
              <a:t> flyers </a:t>
            </a:r>
          </a:p>
          <a:p>
            <a:endParaRPr lang="fr-FR" sz="2200" dirty="0">
              <a:solidFill>
                <a:srgbClr val="FEFCE6"/>
              </a:solidFill>
            </a:endParaRPr>
          </a:p>
          <a:p>
            <a:endParaRPr lang="fr-FR" sz="2200" dirty="0">
              <a:solidFill>
                <a:srgbClr val="FEFCE6"/>
              </a:solidFill>
            </a:endParaRPr>
          </a:p>
          <a:p>
            <a:r>
              <a:rPr lang="fr-FR" sz="2200" dirty="0">
                <a:solidFill>
                  <a:srgbClr val="FEFCE6"/>
                </a:solidFill>
              </a:rPr>
              <a:t>-</a:t>
            </a:r>
            <a:r>
              <a:rPr lang="fr-FR" sz="2200" dirty="0" err="1">
                <a:solidFill>
                  <a:srgbClr val="FEFCE6"/>
                </a:solidFill>
              </a:rPr>
              <a:t>Willing</a:t>
            </a:r>
            <a:r>
              <a:rPr lang="fr-FR" sz="2200" dirty="0">
                <a:solidFill>
                  <a:srgbClr val="FEFCE6"/>
                </a:solidFill>
              </a:rPr>
              <a:t> to </a:t>
            </a:r>
            <a:r>
              <a:rPr lang="fr-FR" sz="2200" dirty="0" err="1">
                <a:solidFill>
                  <a:srgbClr val="FEFCE6"/>
                </a:solidFill>
              </a:rPr>
              <a:t>invest</a:t>
            </a:r>
            <a:r>
              <a:rPr lang="fr-FR" sz="2200" dirty="0">
                <a:solidFill>
                  <a:srgbClr val="FEFCE6"/>
                </a:solidFill>
              </a:rPr>
              <a:t> in high-end </a:t>
            </a:r>
            <a:r>
              <a:rPr lang="fr-FR" sz="2200" dirty="0" err="1">
                <a:solidFill>
                  <a:srgbClr val="FEFCE6"/>
                </a:solidFill>
              </a:rPr>
              <a:t>customizable</a:t>
            </a:r>
            <a:r>
              <a:rPr lang="fr-FR" sz="2200" dirty="0">
                <a:solidFill>
                  <a:srgbClr val="FEFCE6"/>
                </a:solidFill>
              </a:rPr>
              <a:t> </a:t>
            </a:r>
            <a:r>
              <a:rPr lang="fr-FR" sz="2200" dirty="0" err="1">
                <a:solidFill>
                  <a:srgbClr val="FEFCE6"/>
                </a:solidFill>
              </a:rPr>
              <a:t>products</a:t>
            </a:r>
            <a:endParaRPr lang="fr-FR" sz="2200" dirty="0">
              <a:solidFill>
                <a:srgbClr val="FEFCE6"/>
              </a:solidFill>
            </a:endParaRPr>
          </a:p>
          <a:p>
            <a:endParaRPr lang="fr-FR" sz="2200" dirty="0">
              <a:solidFill>
                <a:srgbClr val="FEFCE6"/>
              </a:solidFill>
            </a:endParaRPr>
          </a:p>
          <a:p>
            <a:endParaRPr lang="fr-FR" sz="2200" dirty="0">
              <a:solidFill>
                <a:srgbClr val="FEFCE6"/>
              </a:solidFill>
            </a:endParaRPr>
          </a:p>
          <a:p>
            <a:r>
              <a:rPr lang="fr-FR" sz="2200" dirty="0">
                <a:solidFill>
                  <a:srgbClr val="FEFCE6"/>
                </a:solidFill>
              </a:rPr>
              <a:t>-Showcase </a:t>
            </a:r>
            <a:r>
              <a:rPr lang="fr-FR" sz="2200" dirty="0" err="1">
                <a:solidFill>
                  <a:srgbClr val="FEFCE6"/>
                </a:solidFill>
              </a:rPr>
              <a:t>their</a:t>
            </a:r>
            <a:r>
              <a:rPr lang="fr-FR" sz="2200" dirty="0">
                <a:solidFill>
                  <a:srgbClr val="FEFCE6"/>
                </a:solidFill>
              </a:rPr>
              <a:t> </a:t>
            </a:r>
            <a:r>
              <a:rPr lang="fr-FR" sz="2200" dirty="0" err="1">
                <a:solidFill>
                  <a:srgbClr val="FEFCE6"/>
                </a:solidFill>
              </a:rPr>
              <a:t>personality</a:t>
            </a:r>
            <a:r>
              <a:rPr lang="fr-FR" sz="2200" dirty="0">
                <a:solidFill>
                  <a:srgbClr val="FEFCE6"/>
                </a:solidFill>
              </a:rPr>
              <a:t> </a:t>
            </a:r>
            <a:r>
              <a:rPr lang="fr-FR" sz="2200" dirty="0" err="1">
                <a:solidFill>
                  <a:srgbClr val="FEFCE6"/>
                </a:solidFill>
              </a:rPr>
              <a:t>through</a:t>
            </a:r>
            <a:r>
              <a:rPr lang="fr-FR" sz="2200" dirty="0">
                <a:solidFill>
                  <a:srgbClr val="FEFCE6"/>
                </a:solidFill>
              </a:rPr>
              <a:t> fashion </a:t>
            </a:r>
          </a:p>
        </p:txBody>
      </p:sp>
    </p:spTree>
    <p:extLst>
      <p:ext uri="{BB962C8B-B14F-4D97-AF65-F5344CB8AC3E}">
        <p14:creationId xmlns:p14="http://schemas.microsoft.com/office/powerpoint/2010/main" val="8768038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2D682B-D561-1B0B-C0EA-5F65979C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bleu, Bleu électrique, Azure, ciel&#10;&#10;Description générée automatiquement">
            <a:extLst>
              <a:ext uri="{FF2B5EF4-FFF2-40B4-BE49-F238E27FC236}">
                <a16:creationId xmlns:a16="http://schemas.microsoft.com/office/drawing/2014/main" id="{12F88EF6-1534-75BE-960A-364AF01C8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926948" y="-2666998"/>
            <a:ext cx="6858001" cy="1219199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3695F9-238C-8F2F-D602-D044FB9E9486}"/>
              </a:ext>
            </a:extLst>
          </p:cNvPr>
          <p:cNvSpPr/>
          <p:nvPr/>
        </p:nvSpPr>
        <p:spPr>
          <a:xfrm>
            <a:off x="-105103" y="1"/>
            <a:ext cx="3638878" cy="6858000"/>
          </a:xfrm>
          <a:prstGeom prst="rect">
            <a:avLst/>
          </a:prstGeom>
          <a:solidFill>
            <a:srgbClr val="5E8B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7A0738A8-E174-97AF-63C9-24476960E051}"/>
              </a:ext>
            </a:extLst>
          </p:cNvPr>
          <p:cNvGrpSpPr/>
          <p:nvPr/>
        </p:nvGrpSpPr>
        <p:grpSpPr>
          <a:xfrm>
            <a:off x="1557193" y="1269999"/>
            <a:ext cx="3953164" cy="4558916"/>
            <a:chOff x="1557193" y="1269999"/>
            <a:chExt cx="3953164" cy="4558916"/>
          </a:xfrm>
        </p:grpSpPr>
        <p:graphicFrame>
          <p:nvGraphicFramePr>
            <p:cNvPr id="61" name="Graphique 60">
              <a:extLst>
                <a:ext uri="{FF2B5EF4-FFF2-40B4-BE49-F238E27FC236}">
                  <a16:creationId xmlns:a16="http://schemas.microsoft.com/office/drawing/2014/main" id="{C57E664F-1557-AFD8-0FC6-67B0B0C39610}"/>
                </a:ext>
              </a:extLst>
            </p:cNvPr>
            <p:cNvGraphicFramePr/>
            <p:nvPr/>
          </p:nvGraphicFramePr>
          <p:xfrm>
            <a:off x="1557193" y="1269999"/>
            <a:ext cx="3953164" cy="455891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pic>
          <p:nvPicPr>
            <p:cNvPr id="7" name="Image 6" descr="Une image contenant croquis, Graphique, conception, graphisme&#10;&#10;Description générée automatiquement">
              <a:extLst>
                <a:ext uri="{FF2B5EF4-FFF2-40B4-BE49-F238E27FC236}">
                  <a16:creationId xmlns:a16="http://schemas.microsoft.com/office/drawing/2014/main" id="{55A4AA6F-34A0-78DE-EEB2-8D7EA4DE1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71587" y="2120197"/>
              <a:ext cx="548048" cy="548048"/>
            </a:xfrm>
            <a:prstGeom prst="rect">
              <a:avLst/>
            </a:prstGeom>
            <a:effectLst>
              <a:glow rad="71796">
                <a:srgbClr val="FEFCE6">
                  <a:alpha val="90000"/>
                </a:srgbClr>
              </a:glow>
            </a:effectLst>
          </p:spPr>
        </p:pic>
        <p:pic>
          <p:nvPicPr>
            <p:cNvPr id="11" name="Image 10" descr="Une image contenant croquis, dessin, clipart, Graphique&#10;&#10;Description générée automatiquement">
              <a:extLst>
                <a:ext uri="{FF2B5EF4-FFF2-40B4-BE49-F238E27FC236}">
                  <a16:creationId xmlns:a16="http://schemas.microsoft.com/office/drawing/2014/main" id="{82A29002-670B-B6E7-C174-E0FC0D121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62800" y="3258964"/>
              <a:ext cx="580985" cy="580985"/>
            </a:xfrm>
            <a:prstGeom prst="rect">
              <a:avLst/>
            </a:prstGeom>
            <a:effectLst>
              <a:glow rad="76200">
                <a:srgbClr val="FEFCE6">
                  <a:alpha val="92000"/>
                </a:srgbClr>
              </a:glow>
            </a:effectLst>
          </p:spPr>
        </p:pic>
        <p:pic>
          <p:nvPicPr>
            <p:cNvPr id="13" name="Image 12" descr="Une image contenant croquis, dessin, Graphique, conception&#10;&#10;Description générée automatiquement">
              <a:extLst>
                <a:ext uri="{FF2B5EF4-FFF2-40B4-BE49-F238E27FC236}">
                  <a16:creationId xmlns:a16="http://schemas.microsoft.com/office/drawing/2014/main" id="{7E07D4A9-BD88-F390-CD15-8EE1A86F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31027" y="4345802"/>
              <a:ext cx="646093" cy="646093"/>
            </a:xfrm>
            <a:prstGeom prst="rect">
              <a:avLst/>
            </a:prstGeom>
            <a:effectLst>
              <a:glow rad="63500">
                <a:srgbClr val="FEFCE6">
                  <a:alpha val="90000"/>
                </a:srgbClr>
              </a:glow>
              <a:softEdge rad="0"/>
            </a:effectLst>
          </p:spPr>
        </p:pic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F292DDAD-C673-411C-5552-A9DA933E80DF}"/>
              </a:ext>
            </a:extLst>
          </p:cNvPr>
          <p:cNvSpPr/>
          <p:nvPr/>
        </p:nvSpPr>
        <p:spPr>
          <a:xfrm>
            <a:off x="2633775" y="2649457"/>
            <a:ext cx="1800000" cy="1800000"/>
          </a:xfrm>
          <a:prstGeom prst="ellipse">
            <a:avLst/>
          </a:prstGeom>
          <a:solidFill>
            <a:srgbClr val="7AB3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B4C2923-69FB-259B-7F65-1A2AB8E1C1E3}"/>
              </a:ext>
            </a:extLst>
          </p:cNvPr>
          <p:cNvSpPr txBox="1"/>
          <p:nvPr/>
        </p:nvSpPr>
        <p:spPr>
          <a:xfrm>
            <a:off x="5877582" y="1582160"/>
            <a:ext cx="6835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BEHAVIORAL 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8C21ED44-DA12-03C5-62B2-72B069657F11}"/>
              </a:ext>
            </a:extLst>
          </p:cNvPr>
          <p:cNvCxnSpPr>
            <a:cxnSpLocks/>
          </p:cNvCxnSpPr>
          <p:nvPr/>
        </p:nvCxnSpPr>
        <p:spPr>
          <a:xfrm flipH="1">
            <a:off x="5943600" y="2382788"/>
            <a:ext cx="5988451" cy="0"/>
          </a:xfrm>
          <a:prstGeom prst="line">
            <a:avLst/>
          </a:prstGeom>
          <a:ln w="76200">
            <a:solidFill>
              <a:srgbClr val="223244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28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2D682B-D561-1B0B-C0EA-5F65979C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bleu, Bleu électrique, Azure, ciel&#10;&#10;Description générée automatiquement">
            <a:extLst>
              <a:ext uri="{FF2B5EF4-FFF2-40B4-BE49-F238E27FC236}">
                <a16:creationId xmlns:a16="http://schemas.microsoft.com/office/drawing/2014/main" id="{12F88EF6-1534-75BE-960A-364AF01C8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926948" y="-2666998"/>
            <a:ext cx="6858001" cy="1219199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3695F9-238C-8F2F-D602-D044FB9E9486}"/>
              </a:ext>
            </a:extLst>
          </p:cNvPr>
          <p:cNvSpPr/>
          <p:nvPr/>
        </p:nvSpPr>
        <p:spPr>
          <a:xfrm>
            <a:off x="-105103" y="1"/>
            <a:ext cx="3638878" cy="6858000"/>
          </a:xfrm>
          <a:prstGeom prst="rect">
            <a:avLst/>
          </a:prstGeom>
          <a:solidFill>
            <a:srgbClr val="5E8B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7A0738A8-E174-97AF-63C9-24476960E051}"/>
              </a:ext>
            </a:extLst>
          </p:cNvPr>
          <p:cNvGrpSpPr/>
          <p:nvPr/>
        </p:nvGrpSpPr>
        <p:grpSpPr>
          <a:xfrm>
            <a:off x="1557193" y="1269999"/>
            <a:ext cx="3953164" cy="4558916"/>
            <a:chOff x="1557193" y="1269999"/>
            <a:chExt cx="3953164" cy="4558916"/>
          </a:xfrm>
        </p:grpSpPr>
        <p:graphicFrame>
          <p:nvGraphicFramePr>
            <p:cNvPr id="61" name="Graphique 60">
              <a:extLst>
                <a:ext uri="{FF2B5EF4-FFF2-40B4-BE49-F238E27FC236}">
                  <a16:creationId xmlns:a16="http://schemas.microsoft.com/office/drawing/2014/main" id="{C57E664F-1557-AFD8-0FC6-67B0B0C39610}"/>
                </a:ext>
              </a:extLst>
            </p:cNvPr>
            <p:cNvGraphicFramePr/>
            <p:nvPr/>
          </p:nvGraphicFramePr>
          <p:xfrm>
            <a:off x="1557193" y="1269999"/>
            <a:ext cx="3953164" cy="455891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pic>
          <p:nvPicPr>
            <p:cNvPr id="7" name="Image 6" descr="Une image contenant croquis, Graphique, conception, graphisme&#10;&#10;Description générée automatiquement">
              <a:extLst>
                <a:ext uri="{FF2B5EF4-FFF2-40B4-BE49-F238E27FC236}">
                  <a16:creationId xmlns:a16="http://schemas.microsoft.com/office/drawing/2014/main" id="{55A4AA6F-34A0-78DE-EEB2-8D7EA4DE1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71587" y="2120197"/>
              <a:ext cx="548048" cy="548048"/>
            </a:xfrm>
            <a:prstGeom prst="rect">
              <a:avLst/>
            </a:prstGeom>
            <a:effectLst>
              <a:glow rad="71796">
                <a:srgbClr val="FEFCE6">
                  <a:alpha val="90000"/>
                </a:srgbClr>
              </a:glow>
            </a:effectLst>
          </p:spPr>
        </p:pic>
        <p:pic>
          <p:nvPicPr>
            <p:cNvPr id="11" name="Image 10" descr="Une image contenant croquis, dessin, clipart, Graphique&#10;&#10;Description générée automatiquement">
              <a:extLst>
                <a:ext uri="{FF2B5EF4-FFF2-40B4-BE49-F238E27FC236}">
                  <a16:creationId xmlns:a16="http://schemas.microsoft.com/office/drawing/2014/main" id="{82A29002-670B-B6E7-C174-E0FC0D121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62800" y="3258964"/>
              <a:ext cx="580985" cy="580985"/>
            </a:xfrm>
            <a:prstGeom prst="rect">
              <a:avLst/>
            </a:prstGeom>
            <a:effectLst>
              <a:glow rad="76200">
                <a:srgbClr val="FEFCE6">
                  <a:alpha val="92000"/>
                </a:srgbClr>
              </a:glow>
            </a:effectLst>
          </p:spPr>
        </p:pic>
        <p:pic>
          <p:nvPicPr>
            <p:cNvPr id="13" name="Image 12" descr="Une image contenant croquis, dessin, Graphique, conception&#10;&#10;Description générée automatiquement">
              <a:extLst>
                <a:ext uri="{FF2B5EF4-FFF2-40B4-BE49-F238E27FC236}">
                  <a16:creationId xmlns:a16="http://schemas.microsoft.com/office/drawing/2014/main" id="{7E07D4A9-BD88-F390-CD15-8EE1A86F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31027" y="4345802"/>
              <a:ext cx="646093" cy="646093"/>
            </a:xfrm>
            <a:prstGeom prst="rect">
              <a:avLst/>
            </a:prstGeom>
            <a:effectLst>
              <a:glow rad="63500">
                <a:srgbClr val="FEFCE6">
                  <a:alpha val="90000"/>
                </a:srgbClr>
              </a:glow>
              <a:softEdge rad="0"/>
            </a:effectLst>
          </p:spPr>
        </p:pic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F292DDAD-C673-411C-5552-A9DA933E80DF}"/>
              </a:ext>
            </a:extLst>
          </p:cNvPr>
          <p:cNvSpPr/>
          <p:nvPr/>
        </p:nvSpPr>
        <p:spPr>
          <a:xfrm>
            <a:off x="2633775" y="2649457"/>
            <a:ext cx="1800000" cy="1800000"/>
          </a:xfrm>
          <a:prstGeom prst="ellipse">
            <a:avLst/>
          </a:prstGeom>
          <a:solidFill>
            <a:srgbClr val="7AB3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B4C2923-69FB-259B-7F65-1A2AB8E1C1E3}"/>
              </a:ext>
            </a:extLst>
          </p:cNvPr>
          <p:cNvSpPr txBox="1"/>
          <p:nvPr/>
        </p:nvSpPr>
        <p:spPr>
          <a:xfrm>
            <a:off x="5877582" y="1582160"/>
            <a:ext cx="6835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BEHAVIORAL 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8C21ED44-DA12-03C5-62B2-72B069657F11}"/>
              </a:ext>
            </a:extLst>
          </p:cNvPr>
          <p:cNvCxnSpPr>
            <a:cxnSpLocks/>
          </p:cNvCxnSpPr>
          <p:nvPr/>
        </p:nvCxnSpPr>
        <p:spPr>
          <a:xfrm flipH="1">
            <a:off x="5943600" y="2382788"/>
            <a:ext cx="5988451" cy="0"/>
          </a:xfrm>
          <a:prstGeom prst="line">
            <a:avLst/>
          </a:prstGeom>
          <a:ln w="76200">
            <a:solidFill>
              <a:srgbClr val="223244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CCBF9997-1C2F-0FE7-9CF0-7F77E498D17B}"/>
              </a:ext>
            </a:extLst>
          </p:cNvPr>
          <p:cNvSpPr txBox="1"/>
          <p:nvPr/>
        </p:nvSpPr>
        <p:spPr>
          <a:xfrm>
            <a:off x="5943600" y="2798032"/>
            <a:ext cx="6248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rgbClr val="FEFCE6"/>
                </a:solidFill>
              </a:rPr>
              <a:t>-</a:t>
            </a:r>
            <a:r>
              <a:rPr lang="fr-FR" sz="2200" dirty="0" err="1">
                <a:solidFill>
                  <a:srgbClr val="FEFCE6"/>
                </a:solidFill>
              </a:rPr>
              <a:t>Hedonist</a:t>
            </a:r>
            <a:r>
              <a:rPr lang="fr-FR" sz="2200" dirty="0">
                <a:solidFill>
                  <a:srgbClr val="FEFCE6"/>
                </a:solidFill>
              </a:rPr>
              <a:t> </a:t>
            </a:r>
            <a:r>
              <a:rPr lang="fr-FR" sz="2200" dirty="0" err="1">
                <a:solidFill>
                  <a:srgbClr val="FEFCE6"/>
                </a:solidFill>
              </a:rPr>
              <a:t>luxury</a:t>
            </a:r>
            <a:r>
              <a:rPr lang="fr-FR" sz="2200" dirty="0">
                <a:solidFill>
                  <a:srgbClr val="FEFCE6"/>
                </a:solidFill>
              </a:rPr>
              <a:t> </a:t>
            </a:r>
            <a:r>
              <a:rPr lang="fr-FR" sz="2200" dirty="0" err="1">
                <a:solidFill>
                  <a:srgbClr val="FEFCE6"/>
                </a:solidFill>
              </a:rPr>
              <a:t>buyers</a:t>
            </a:r>
            <a:r>
              <a:rPr lang="fr-FR" sz="2200" dirty="0">
                <a:solidFill>
                  <a:srgbClr val="FEFCE6"/>
                </a:solidFill>
              </a:rPr>
              <a:t> </a:t>
            </a:r>
          </a:p>
          <a:p>
            <a:endParaRPr lang="fr-FR" sz="2200" dirty="0">
              <a:solidFill>
                <a:srgbClr val="FEFCE6"/>
              </a:solidFill>
            </a:endParaRPr>
          </a:p>
          <a:p>
            <a:endParaRPr lang="fr-FR" sz="2200" dirty="0">
              <a:solidFill>
                <a:srgbClr val="FEFC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7006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2D682B-D561-1B0B-C0EA-5F65979C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bleu, Bleu électrique, Azure, ciel&#10;&#10;Description générée automatiquement">
            <a:extLst>
              <a:ext uri="{FF2B5EF4-FFF2-40B4-BE49-F238E27FC236}">
                <a16:creationId xmlns:a16="http://schemas.microsoft.com/office/drawing/2014/main" id="{12F88EF6-1534-75BE-960A-364AF01C8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926948" y="-2666998"/>
            <a:ext cx="6858001" cy="1219199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3695F9-238C-8F2F-D602-D044FB9E9486}"/>
              </a:ext>
            </a:extLst>
          </p:cNvPr>
          <p:cNvSpPr/>
          <p:nvPr/>
        </p:nvSpPr>
        <p:spPr>
          <a:xfrm>
            <a:off x="-105103" y="1"/>
            <a:ext cx="3638878" cy="6858000"/>
          </a:xfrm>
          <a:prstGeom prst="rect">
            <a:avLst/>
          </a:prstGeom>
          <a:solidFill>
            <a:srgbClr val="5E8B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7A0738A8-E174-97AF-63C9-24476960E051}"/>
              </a:ext>
            </a:extLst>
          </p:cNvPr>
          <p:cNvGrpSpPr/>
          <p:nvPr/>
        </p:nvGrpSpPr>
        <p:grpSpPr>
          <a:xfrm>
            <a:off x="1557193" y="1269999"/>
            <a:ext cx="3953164" cy="4558916"/>
            <a:chOff x="1557193" y="1269999"/>
            <a:chExt cx="3953164" cy="4558916"/>
          </a:xfrm>
        </p:grpSpPr>
        <p:graphicFrame>
          <p:nvGraphicFramePr>
            <p:cNvPr id="61" name="Graphique 60">
              <a:extLst>
                <a:ext uri="{FF2B5EF4-FFF2-40B4-BE49-F238E27FC236}">
                  <a16:creationId xmlns:a16="http://schemas.microsoft.com/office/drawing/2014/main" id="{C57E664F-1557-AFD8-0FC6-67B0B0C39610}"/>
                </a:ext>
              </a:extLst>
            </p:cNvPr>
            <p:cNvGraphicFramePr/>
            <p:nvPr/>
          </p:nvGraphicFramePr>
          <p:xfrm>
            <a:off x="1557193" y="1269999"/>
            <a:ext cx="3953164" cy="455891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pic>
          <p:nvPicPr>
            <p:cNvPr id="7" name="Image 6" descr="Une image contenant croquis, Graphique, conception, graphisme&#10;&#10;Description générée automatiquement">
              <a:extLst>
                <a:ext uri="{FF2B5EF4-FFF2-40B4-BE49-F238E27FC236}">
                  <a16:creationId xmlns:a16="http://schemas.microsoft.com/office/drawing/2014/main" id="{55A4AA6F-34A0-78DE-EEB2-8D7EA4DE1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71587" y="2120197"/>
              <a:ext cx="548048" cy="548048"/>
            </a:xfrm>
            <a:prstGeom prst="rect">
              <a:avLst/>
            </a:prstGeom>
            <a:effectLst>
              <a:glow rad="71796">
                <a:srgbClr val="FEFCE6">
                  <a:alpha val="90000"/>
                </a:srgbClr>
              </a:glow>
            </a:effectLst>
          </p:spPr>
        </p:pic>
        <p:pic>
          <p:nvPicPr>
            <p:cNvPr id="11" name="Image 10" descr="Une image contenant croquis, dessin, clipart, Graphique&#10;&#10;Description générée automatiquement">
              <a:extLst>
                <a:ext uri="{FF2B5EF4-FFF2-40B4-BE49-F238E27FC236}">
                  <a16:creationId xmlns:a16="http://schemas.microsoft.com/office/drawing/2014/main" id="{82A29002-670B-B6E7-C174-E0FC0D121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62800" y="3258964"/>
              <a:ext cx="580985" cy="580985"/>
            </a:xfrm>
            <a:prstGeom prst="rect">
              <a:avLst/>
            </a:prstGeom>
            <a:effectLst>
              <a:glow rad="76200">
                <a:srgbClr val="FEFCE6">
                  <a:alpha val="92000"/>
                </a:srgbClr>
              </a:glow>
            </a:effectLst>
          </p:spPr>
        </p:pic>
        <p:pic>
          <p:nvPicPr>
            <p:cNvPr id="13" name="Image 12" descr="Une image contenant croquis, dessin, Graphique, conception&#10;&#10;Description générée automatiquement">
              <a:extLst>
                <a:ext uri="{FF2B5EF4-FFF2-40B4-BE49-F238E27FC236}">
                  <a16:creationId xmlns:a16="http://schemas.microsoft.com/office/drawing/2014/main" id="{7E07D4A9-BD88-F390-CD15-8EE1A86F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31027" y="4345802"/>
              <a:ext cx="646093" cy="646093"/>
            </a:xfrm>
            <a:prstGeom prst="rect">
              <a:avLst/>
            </a:prstGeom>
            <a:effectLst>
              <a:glow rad="63500">
                <a:srgbClr val="FEFCE6">
                  <a:alpha val="90000"/>
                </a:srgbClr>
              </a:glow>
              <a:softEdge rad="0"/>
            </a:effectLst>
          </p:spPr>
        </p:pic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F292DDAD-C673-411C-5552-A9DA933E80DF}"/>
              </a:ext>
            </a:extLst>
          </p:cNvPr>
          <p:cNvSpPr/>
          <p:nvPr/>
        </p:nvSpPr>
        <p:spPr>
          <a:xfrm>
            <a:off x="2633775" y="2649457"/>
            <a:ext cx="1800000" cy="1800000"/>
          </a:xfrm>
          <a:prstGeom prst="ellipse">
            <a:avLst/>
          </a:prstGeom>
          <a:solidFill>
            <a:srgbClr val="7AB3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B4C2923-69FB-259B-7F65-1A2AB8E1C1E3}"/>
              </a:ext>
            </a:extLst>
          </p:cNvPr>
          <p:cNvSpPr txBox="1"/>
          <p:nvPr/>
        </p:nvSpPr>
        <p:spPr>
          <a:xfrm>
            <a:off x="5877582" y="1582160"/>
            <a:ext cx="6835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BEHAVIORAL 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8C21ED44-DA12-03C5-62B2-72B069657F11}"/>
              </a:ext>
            </a:extLst>
          </p:cNvPr>
          <p:cNvCxnSpPr>
            <a:cxnSpLocks/>
          </p:cNvCxnSpPr>
          <p:nvPr/>
        </p:nvCxnSpPr>
        <p:spPr>
          <a:xfrm flipH="1">
            <a:off x="5943600" y="2382788"/>
            <a:ext cx="5988451" cy="0"/>
          </a:xfrm>
          <a:prstGeom prst="line">
            <a:avLst/>
          </a:prstGeom>
          <a:ln w="76200">
            <a:solidFill>
              <a:srgbClr val="223244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CCBF9997-1C2F-0FE7-9CF0-7F77E498D17B}"/>
              </a:ext>
            </a:extLst>
          </p:cNvPr>
          <p:cNvSpPr txBox="1"/>
          <p:nvPr/>
        </p:nvSpPr>
        <p:spPr>
          <a:xfrm>
            <a:off x="5943600" y="2798032"/>
            <a:ext cx="62484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rgbClr val="FEFCE6"/>
                </a:solidFill>
              </a:rPr>
              <a:t>-</a:t>
            </a:r>
            <a:r>
              <a:rPr lang="fr-FR" sz="2200" dirty="0" err="1">
                <a:solidFill>
                  <a:srgbClr val="FEFCE6"/>
                </a:solidFill>
              </a:rPr>
              <a:t>Hedonist</a:t>
            </a:r>
            <a:r>
              <a:rPr lang="fr-FR" sz="2200" dirty="0">
                <a:solidFill>
                  <a:srgbClr val="FEFCE6"/>
                </a:solidFill>
              </a:rPr>
              <a:t> </a:t>
            </a:r>
            <a:r>
              <a:rPr lang="fr-FR" sz="2200" dirty="0" err="1">
                <a:solidFill>
                  <a:srgbClr val="FEFCE6"/>
                </a:solidFill>
              </a:rPr>
              <a:t>luxury</a:t>
            </a:r>
            <a:r>
              <a:rPr lang="fr-FR" sz="2200" dirty="0">
                <a:solidFill>
                  <a:srgbClr val="FEFCE6"/>
                </a:solidFill>
              </a:rPr>
              <a:t> </a:t>
            </a:r>
            <a:r>
              <a:rPr lang="fr-FR" sz="2200" dirty="0" err="1">
                <a:solidFill>
                  <a:srgbClr val="FEFCE6"/>
                </a:solidFill>
              </a:rPr>
              <a:t>buyers</a:t>
            </a:r>
            <a:r>
              <a:rPr lang="fr-FR" sz="2200" dirty="0">
                <a:solidFill>
                  <a:srgbClr val="FEFCE6"/>
                </a:solidFill>
              </a:rPr>
              <a:t> </a:t>
            </a:r>
          </a:p>
          <a:p>
            <a:endParaRPr lang="fr-FR" sz="2200" dirty="0">
              <a:solidFill>
                <a:srgbClr val="FEFCE6"/>
              </a:solidFill>
            </a:endParaRPr>
          </a:p>
          <a:p>
            <a:endParaRPr lang="fr-FR" sz="2200" dirty="0">
              <a:solidFill>
                <a:srgbClr val="FEFCE6"/>
              </a:solidFill>
            </a:endParaRPr>
          </a:p>
          <a:p>
            <a:r>
              <a:rPr lang="fr-FR" sz="2200" dirty="0">
                <a:solidFill>
                  <a:srgbClr val="FEFCE6"/>
                </a:solidFill>
              </a:rPr>
              <a:t>-</a:t>
            </a:r>
            <a:r>
              <a:rPr lang="fr-FR" sz="2200" dirty="0" err="1">
                <a:solidFill>
                  <a:srgbClr val="FEFCE6"/>
                </a:solidFill>
              </a:rPr>
              <a:t>Seek</a:t>
            </a:r>
            <a:r>
              <a:rPr lang="fr-FR" sz="2200" dirty="0">
                <a:solidFill>
                  <a:srgbClr val="FEFCE6"/>
                </a:solidFill>
              </a:rPr>
              <a:t> gratification, </a:t>
            </a:r>
            <a:r>
              <a:rPr lang="fr-FR" sz="2200" dirty="0" err="1">
                <a:solidFill>
                  <a:srgbClr val="FEFCE6"/>
                </a:solidFill>
              </a:rPr>
              <a:t>pleasure</a:t>
            </a:r>
            <a:r>
              <a:rPr lang="fr-FR" sz="2200" dirty="0">
                <a:solidFill>
                  <a:srgbClr val="FEFCE6"/>
                </a:solidFill>
              </a:rPr>
              <a:t> and </a:t>
            </a:r>
            <a:r>
              <a:rPr lang="fr-FR" sz="2200" dirty="0" err="1">
                <a:solidFill>
                  <a:srgbClr val="FEFCE6"/>
                </a:solidFill>
              </a:rPr>
              <a:t>enjoyment</a:t>
            </a:r>
            <a:r>
              <a:rPr lang="fr-FR" sz="2200" dirty="0">
                <a:solidFill>
                  <a:srgbClr val="FEFCE6"/>
                </a:solidFill>
              </a:rPr>
              <a:t> </a:t>
            </a:r>
          </a:p>
          <a:p>
            <a:endParaRPr lang="fr-FR" sz="2200" dirty="0">
              <a:solidFill>
                <a:srgbClr val="FEFCE6"/>
              </a:solidFill>
            </a:endParaRPr>
          </a:p>
          <a:p>
            <a:endParaRPr lang="fr-FR" sz="2200" dirty="0">
              <a:solidFill>
                <a:srgbClr val="FEFC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2228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2D682B-D561-1B0B-C0EA-5F65979C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bleu, Bleu électrique, Azure, ciel&#10;&#10;Description générée automatiquement">
            <a:extLst>
              <a:ext uri="{FF2B5EF4-FFF2-40B4-BE49-F238E27FC236}">
                <a16:creationId xmlns:a16="http://schemas.microsoft.com/office/drawing/2014/main" id="{12F88EF6-1534-75BE-960A-364AF01C8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926948" y="-2666998"/>
            <a:ext cx="6858001" cy="1219199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3695F9-238C-8F2F-D602-D044FB9E9486}"/>
              </a:ext>
            </a:extLst>
          </p:cNvPr>
          <p:cNvSpPr/>
          <p:nvPr/>
        </p:nvSpPr>
        <p:spPr>
          <a:xfrm>
            <a:off x="-105103" y="1"/>
            <a:ext cx="3638878" cy="6858000"/>
          </a:xfrm>
          <a:prstGeom prst="rect">
            <a:avLst/>
          </a:prstGeom>
          <a:solidFill>
            <a:srgbClr val="5E8B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7A0738A8-E174-97AF-63C9-24476960E051}"/>
              </a:ext>
            </a:extLst>
          </p:cNvPr>
          <p:cNvGrpSpPr/>
          <p:nvPr/>
        </p:nvGrpSpPr>
        <p:grpSpPr>
          <a:xfrm>
            <a:off x="1557193" y="1269999"/>
            <a:ext cx="3953164" cy="4558916"/>
            <a:chOff x="1557193" y="1269999"/>
            <a:chExt cx="3953164" cy="4558916"/>
          </a:xfrm>
        </p:grpSpPr>
        <p:graphicFrame>
          <p:nvGraphicFramePr>
            <p:cNvPr id="61" name="Graphique 60">
              <a:extLst>
                <a:ext uri="{FF2B5EF4-FFF2-40B4-BE49-F238E27FC236}">
                  <a16:creationId xmlns:a16="http://schemas.microsoft.com/office/drawing/2014/main" id="{C57E664F-1557-AFD8-0FC6-67B0B0C39610}"/>
                </a:ext>
              </a:extLst>
            </p:cNvPr>
            <p:cNvGraphicFramePr/>
            <p:nvPr/>
          </p:nvGraphicFramePr>
          <p:xfrm>
            <a:off x="1557193" y="1269999"/>
            <a:ext cx="3953164" cy="455891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pic>
          <p:nvPicPr>
            <p:cNvPr id="7" name="Image 6" descr="Une image contenant croquis, Graphique, conception, graphisme&#10;&#10;Description générée automatiquement">
              <a:extLst>
                <a:ext uri="{FF2B5EF4-FFF2-40B4-BE49-F238E27FC236}">
                  <a16:creationId xmlns:a16="http://schemas.microsoft.com/office/drawing/2014/main" id="{55A4AA6F-34A0-78DE-EEB2-8D7EA4DE1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71587" y="2120197"/>
              <a:ext cx="548048" cy="548048"/>
            </a:xfrm>
            <a:prstGeom prst="rect">
              <a:avLst/>
            </a:prstGeom>
            <a:effectLst>
              <a:glow rad="71796">
                <a:srgbClr val="FEFCE6">
                  <a:alpha val="90000"/>
                </a:srgbClr>
              </a:glow>
            </a:effectLst>
          </p:spPr>
        </p:pic>
        <p:pic>
          <p:nvPicPr>
            <p:cNvPr id="11" name="Image 10" descr="Une image contenant croquis, dessin, clipart, Graphique&#10;&#10;Description générée automatiquement">
              <a:extLst>
                <a:ext uri="{FF2B5EF4-FFF2-40B4-BE49-F238E27FC236}">
                  <a16:creationId xmlns:a16="http://schemas.microsoft.com/office/drawing/2014/main" id="{82A29002-670B-B6E7-C174-E0FC0D121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62800" y="3258964"/>
              <a:ext cx="580985" cy="580985"/>
            </a:xfrm>
            <a:prstGeom prst="rect">
              <a:avLst/>
            </a:prstGeom>
            <a:effectLst>
              <a:glow rad="76200">
                <a:srgbClr val="FEFCE6">
                  <a:alpha val="92000"/>
                </a:srgbClr>
              </a:glow>
            </a:effectLst>
          </p:spPr>
        </p:pic>
        <p:pic>
          <p:nvPicPr>
            <p:cNvPr id="13" name="Image 12" descr="Une image contenant croquis, dessin, Graphique, conception&#10;&#10;Description générée automatiquement">
              <a:extLst>
                <a:ext uri="{FF2B5EF4-FFF2-40B4-BE49-F238E27FC236}">
                  <a16:creationId xmlns:a16="http://schemas.microsoft.com/office/drawing/2014/main" id="{7E07D4A9-BD88-F390-CD15-8EE1A86FA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31027" y="4345802"/>
              <a:ext cx="646093" cy="646093"/>
            </a:xfrm>
            <a:prstGeom prst="rect">
              <a:avLst/>
            </a:prstGeom>
            <a:effectLst>
              <a:glow rad="63500">
                <a:srgbClr val="FEFCE6">
                  <a:alpha val="90000"/>
                </a:srgbClr>
              </a:glow>
              <a:softEdge rad="0"/>
            </a:effectLst>
          </p:spPr>
        </p:pic>
      </p:grpSp>
      <p:sp>
        <p:nvSpPr>
          <p:cNvPr id="3" name="Ellipse 2">
            <a:extLst>
              <a:ext uri="{FF2B5EF4-FFF2-40B4-BE49-F238E27FC236}">
                <a16:creationId xmlns:a16="http://schemas.microsoft.com/office/drawing/2014/main" id="{F292DDAD-C673-411C-5552-A9DA933E80DF}"/>
              </a:ext>
            </a:extLst>
          </p:cNvPr>
          <p:cNvSpPr/>
          <p:nvPr/>
        </p:nvSpPr>
        <p:spPr>
          <a:xfrm>
            <a:off x="2633775" y="2649457"/>
            <a:ext cx="1800000" cy="1800000"/>
          </a:xfrm>
          <a:prstGeom prst="ellipse">
            <a:avLst/>
          </a:prstGeom>
          <a:solidFill>
            <a:srgbClr val="7AB3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B4C2923-69FB-259B-7F65-1A2AB8E1C1E3}"/>
              </a:ext>
            </a:extLst>
          </p:cNvPr>
          <p:cNvSpPr txBox="1"/>
          <p:nvPr/>
        </p:nvSpPr>
        <p:spPr>
          <a:xfrm>
            <a:off x="5877582" y="1582160"/>
            <a:ext cx="6835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BEHAVIORAL 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8C21ED44-DA12-03C5-62B2-72B069657F11}"/>
              </a:ext>
            </a:extLst>
          </p:cNvPr>
          <p:cNvCxnSpPr>
            <a:cxnSpLocks/>
          </p:cNvCxnSpPr>
          <p:nvPr/>
        </p:nvCxnSpPr>
        <p:spPr>
          <a:xfrm flipH="1">
            <a:off x="5943600" y="2382788"/>
            <a:ext cx="5988451" cy="0"/>
          </a:xfrm>
          <a:prstGeom prst="line">
            <a:avLst/>
          </a:prstGeom>
          <a:ln w="76200">
            <a:solidFill>
              <a:srgbClr val="223244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CCBF9997-1C2F-0FE7-9CF0-7F77E498D17B}"/>
              </a:ext>
            </a:extLst>
          </p:cNvPr>
          <p:cNvSpPr txBox="1"/>
          <p:nvPr/>
        </p:nvSpPr>
        <p:spPr>
          <a:xfrm>
            <a:off x="5943600" y="2798032"/>
            <a:ext cx="6248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rgbClr val="FEFCE6"/>
                </a:solidFill>
              </a:rPr>
              <a:t>-</a:t>
            </a:r>
            <a:r>
              <a:rPr lang="fr-FR" sz="2200" dirty="0" err="1">
                <a:solidFill>
                  <a:srgbClr val="FEFCE6"/>
                </a:solidFill>
              </a:rPr>
              <a:t>Hedonist</a:t>
            </a:r>
            <a:r>
              <a:rPr lang="fr-FR" sz="2200" dirty="0">
                <a:solidFill>
                  <a:srgbClr val="FEFCE6"/>
                </a:solidFill>
              </a:rPr>
              <a:t> </a:t>
            </a:r>
            <a:r>
              <a:rPr lang="fr-FR" sz="2200" dirty="0" err="1">
                <a:solidFill>
                  <a:srgbClr val="FEFCE6"/>
                </a:solidFill>
              </a:rPr>
              <a:t>luxury</a:t>
            </a:r>
            <a:r>
              <a:rPr lang="fr-FR" sz="2200" dirty="0">
                <a:solidFill>
                  <a:srgbClr val="FEFCE6"/>
                </a:solidFill>
              </a:rPr>
              <a:t> </a:t>
            </a:r>
            <a:r>
              <a:rPr lang="fr-FR" sz="2200" dirty="0" err="1">
                <a:solidFill>
                  <a:srgbClr val="FEFCE6"/>
                </a:solidFill>
              </a:rPr>
              <a:t>buyers</a:t>
            </a:r>
            <a:r>
              <a:rPr lang="fr-FR" sz="2200" dirty="0">
                <a:solidFill>
                  <a:srgbClr val="FEFCE6"/>
                </a:solidFill>
              </a:rPr>
              <a:t> </a:t>
            </a:r>
          </a:p>
          <a:p>
            <a:endParaRPr lang="fr-FR" sz="2200" dirty="0">
              <a:solidFill>
                <a:srgbClr val="FEFCE6"/>
              </a:solidFill>
            </a:endParaRPr>
          </a:p>
          <a:p>
            <a:endParaRPr lang="fr-FR" sz="2200" dirty="0">
              <a:solidFill>
                <a:srgbClr val="FEFCE6"/>
              </a:solidFill>
            </a:endParaRPr>
          </a:p>
          <a:p>
            <a:r>
              <a:rPr lang="fr-FR" sz="2200" dirty="0">
                <a:solidFill>
                  <a:srgbClr val="FEFCE6"/>
                </a:solidFill>
              </a:rPr>
              <a:t>-</a:t>
            </a:r>
            <a:r>
              <a:rPr lang="fr-FR" sz="2200" dirty="0" err="1">
                <a:solidFill>
                  <a:srgbClr val="FEFCE6"/>
                </a:solidFill>
              </a:rPr>
              <a:t>Seek</a:t>
            </a:r>
            <a:r>
              <a:rPr lang="fr-FR" sz="2200" dirty="0">
                <a:solidFill>
                  <a:srgbClr val="FEFCE6"/>
                </a:solidFill>
              </a:rPr>
              <a:t> gratification, </a:t>
            </a:r>
            <a:r>
              <a:rPr lang="fr-FR" sz="2200" dirty="0" err="1">
                <a:solidFill>
                  <a:srgbClr val="FEFCE6"/>
                </a:solidFill>
              </a:rPr>
              <a:t>pleasure</a:t>
            </a:r>
            <a:r>
              <a:rPr lang="fr-FR" sz="2200" dirty="0">
                <a:solidFill>
                  <a:srgbClr val="FEFCE6"/>
                </a:solidFill>
              </a:rPr>
              <a:t> and </a:t>
            </a:r>
            <a:r>
              <a:rPr lang="fr-FR" sz="2200" dirty="0" err="1">
                <a:solidFill>
                  <a:srgbClr val="FEFCE6"/>
                </a:solidFill>
              </a:rPr>
              <a:t>enjoyment</a:t>
            </a:r>
            <a:r>
              <a:rPr lang="fr-FR" sz="2200" dirty="0">
                <a:solidFill>
                  <a:srgbClr val="FEFCE6"/>
                </a:solidFill>
              </a:rPr>
              <a:t> </a:t>
            </a:r>
          </a:p>
          <a:p>
            <a:endParaRPr lang="fr-FR" sz="2200" dirty="0">
              <a:solidFill>
                <a:srgbClr val="FEFCE6"/>
              </a:solidFill>
            </a:endParaRPr>
          </a:p>
          <a:p>
            <a:endParaRPr lang="fr-FR" sz="2200" dirty="0">
              <a:solidFill>
                <a:srgbClr val="FEFCE6"/>
              </a:solidFill>
            </a:endParaRPr>
          </a:p>
          <a:p>
            <a:r>
              <a:rPr lang="fr-FR" sz="2200" dirty="0">
                <a:solidFill>
                  <a:srgbClr val="FEFCE6"/>
                </a:solidFill>
              </a:rPr>
              <a:t>-</a:t>
            </a:r>
            <a:r>
              <a:rPr lang="fr-FR" sz="2200" dirty="0" err="1">
                <a:solidFill>
                  <a:srgbClr val="FEFCE6"/>
                </a:solidFill>
              </a:rPr>
              <a:t>Emphasis</a:t>
            </a:r>
            <a:r>
              <a:rPr lang="fr-FR" sz="2200" dirty="0">
                <a:solidFill>
                  <a:srgbClr val="FEFCE6"/>
                </a:solidFill>
              </a:rPr>
              <a:t> on immersive </a:t>
            </a:r>
            <a:r>
              <a:rPr lang="fr-FR" sz="2200" dirty="0" err="1">
                <a:solidFill>
                  <a:srgbClr val="FEFCE6"/>
                </a:solidFill>
              </a:rPr>
              <a:t>experiences</a:t>
            </a:r>
            <a:r>
              <a:rPr lang="fr-FR" sz="2200" dirty="0">
                <a:solidFill>
                  <a:srgbClr val="FEFCE6"/>
                </a:solidFill>
              </a:rPr>
              <a:t> and highlight </a:t>
            </a:r>
            <a:r>
              <a:rPr lang="fr-FR" sz="2200" dirty="0" err="1">
                <a:solidFill>
                  <a:srgbClr val="FEFCE6"/>
                </a:solidFill>
              </a:rPr>
              <a:t>craftmanship</a:t>
            </a:r>
            <a:r>
              <a:rPr lang="fr-FR" sz="2200" dirty="0">
                <a:solidFill>
                  <a:srgbClr val="FEFCE6"/>
                </a:solidFill>
              </a:rPr>
              <a:t> and </a:t>
            </a:r>
            <a:r>
              <a:rPr lang="fr-FR" sz="2200" dirty="0" err="1">
                <a:solidFill>
                  <a:srgbClr val="FEFCE6"/>
                </a:solidFill>
              </a:rPr>
              <a:t>quality</a:t>
            </a:r>
            <a:r>
              <a:rPr lang="fr-FR" sz="2200" dirty="0">
                <a:solidFill>
                  <a:srgbClr val="FEFCE6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847716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312570D6-A76F-F2C6-E618-7FD6353038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 descr="Une image contenant bleu, Bleu électrique, Azure, ciel&#10;&#10;Description générée automatiquement">
            <a:extLst>
              <a:ext uri="{FF2B5EF4-FFF2-40B4-BE49-F238E27FC236}">
                <a16:creationId xmlns:a16="http://schemas.microsoft.com/office/drawing/2014/main" id="{1334C1BA-22CC-955A-5A8E-DBAD7A3A1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906932" y="-2906932"/>
            <a:ext cx="7292537" cy="1310640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4471DEF-6809-2B45-6F1B-C643CDB9C3CA}"/>
              </a:ext>
            </a:extLst>
          </p:cNvPr>
          <p:cNvSpPr txBox="1"/>
          <p:nvPr/>
        </p:nvSpPr>
        <p:spPr>
          <a:xfrm>
            <a:off x="5524008" y="2427165"/>
            <a:ext cx="9486900" cy="964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sz="2000" b="1" dirty="0" err="1">
                <a:solidFill>
                  <a:srgbClr val="FEFCE6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Problem</a:t>
            </a:r>
            <a:r>
              <a:rPr lang="fr-FR" sz="2000" b="1" dirty="0">
                <a:solidFill>
                  <a:srgbClr val="FEFCE6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 </a:t>
            </a:r>
            <a:r>
              <a:rPr lang="fr-FR" sz="2000" b="1" dirty="0" err="1">
                <a:solidFill>
                  <a:srgbClr val="FEFCE6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statement</a:t>
            </a:r>
            <a:r>
              <a:rPr lang="fr-FR" sz="2000" b="1" dirty="0">
                <a:solidFill>
                  <a:srgbClr val="FEFCE6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sz="2000" b="1" dirty="0">
                <a:solidFill>
                  <a:srgbClr val="FEFCE6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Solution</a:t>
            </a:r>
          </a:p>
        </p:txBody>
      </p:sp>
      <p:pic>
        <p:nvPicPr>
          <p:cNvPr id="6" name="Travel goose ">
            <a:hlinkClick r:id="" action="ppaction://media"/>
            <a:extLst>
              <a:ext uri="{FF2B5EF4-FFF2-40B4-BE49-F238E27FC236}">
                <a16:creationId xmlns:a16="http://schemas.microsoft.com/office/drawing/2014/main" id="{3228DD08-EC13-0CA5-20A4-4FA9272175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>
            <a:lum/>
          </a:blip>
          <a:srcRect l="11196" t="1204" r="12283" b="4391"/>
          <a:stretch/>
        </p:blipFill>
        <p:spPr>
          <a:xfrm>
            <a:off x="-390526" y="2194263"/>
            <a:ext cx="4717483" cy="31968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423ADFA-BEF9-0898-120D-43A1EC7958A7}"/>
              </a:ext>
            </a:extLst>
          </p:cNvPr>
          <p:cNvSpPr txBox="1"/>
          <p:nvPr/>
        </p:nvSpPr>
        <p:spPr>
          <a:xfrm>
            <a:off x="5524008" y="1093133"/>
            <a:ext cx="93831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 err="1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Today’s</a:t>
            </a:r>
            <a:r>
              <a:rPr lang="fr-FR" sz="4000" b="1" dirty="0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fr-FR" sz="4000" b="1" dirty="0" err="1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Presentation</a:t>
            </a:r>
            <a:r>
              <a:rPr lang="fr-FR" sz="4000" b="1" dirty="0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70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5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2D682B-D561-1B0B-C0EA-5F65979C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bleu, Bleu électrique, Azure, ciel&#10;&#10;Description générée automatiquement">
            <a:extLst>
              <a:ext uri="{FF2B5EF4-FFF2-40B4-BE49-F238E27FC236}">
                <a16:creationId xmlns:a16="http://schemas.microsoft.com/office/drawing/2014/main" id="{12F88EF6-1534-75BE-960A-364AF01C8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667000" y="-2667001"/>
            <a:ext cx="6858001" cy="1219199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11B61C-F484-D2EC-038E-56A5DC575F07}"/>
              </a:ext>
            </a:extLst>
          </p:cNvPr>
          <p:cNvSpPr/>
          <p:nvPr/>
        </p:nvSpPr>
        <p:spPr>
          <a:xfrm>
            <a:off x="-105103" y="1"/>
            <a:ext cx="3638878" cy="6858000"/>
          </a:xfrm>
          <a:prstGeom prst="rect">
            <a:avLst/>
          </a:prstGeom>
          <a:solidFill>
            <a:srgbClr val="5E8B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956BBC0-066A-E862-D53F-41111FF7BBF9}"/>
              </a:ext>
            </a:extLst>
          </p:cNvPr>
          <p:cNvSpPr txBox="1"/>
          <p:nvPr/>
        </p:nvSpPr>
        <p:spPr>
          <a:xfrm>
            <a:off x="3686503" y="2874745"/>
            <a:ext cx="85054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5400" b="1" dirty="0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5. SWOT ANALYSIS </a:t>
            </a:r>
          </a:p>
        </p:txBody>
      </p:sp>
    </p:spTree>
    <p:extLst>
      <p:ext uri="{BB962C8B-B14F-4D97-AF65-F5344CB8AC3E}">
        <p14:creationId xmlns:p14="http://schemas.microsoft.com/office/powerpoint/2010/main" val="15136959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2D682B-D561-1B0B-C0EA-5F65979C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bleu, Bleu électrique, Azure, ciel&#10;&#10;Description générée automatiquement">
            <a:extLst>
              <a:ext uri="{FF2B5EF4-FFF2-40B4-BE49-F238E27FC236}">
                <a16:creationId xmlns:a16="http://schemas.microsoft.com/office/drawing/2014/main" id="{12F88EF6-1534-75BE-960A-364AF01C8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667000" y="-2667001"/>
            <a:ext cx="6858001" cy="1219199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11B61C-F484-D2EC-038E-56A5DC575F07}"/>
              </a:ext>
            </a:extLst>
          </p:cNvPr>
          <p:cNvSpPr/>
          <p:nvPr/>
        </p:nvSpPr>
        <p:spPr>
          <a:xfrm>
            <a:off x="-105103" y="1"/>
            <a:ext cx="3638878" cy="6858000"/>
          </a:xfrm>
          <a:prstGeom prst="rect">
            <a:avLst/>
          </a:prstGeom>
          <a:solidFill>
            <a:srgbClr val="5E8B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956BBC0-066A-E862-D53F-41111FF7BBF9}"/>
              </a:ext>
            </a:extLst>
          </p:cNvPr>
          <p:cNvSpPr txBox="1"/>
          <p:nvPr/>
        </p:nvSpPr>
        <p:spPr>
          <a:xfrm>
            <a:off x="3686503" y="2874745"/>
            <a:ext cx="85054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5400" b="1" dirty="0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5. SWOT ANALYSIS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B83A00D-DA60-E531-1903-E1667FCAC1A2}"/>
              </a:ext>
            </a:extLst>
          </p:cNvPr>
          <p:cNvSpPr txBox="1"/>
          <p:nvPr/>
        </p:nvSpPr>
        <p:spPr>
          <a:xfrm>
            <a:off x="3858767" y="3931920"/>
            <a:ext cx="833323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fr-FR" sz="2200" dirty="0" err="1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Strength</a:t>
            </a:r>
            <a:r>
              <a:rPr lang="fr-FR" sz="2200" dirty="0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fr-FR" sz="2200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'' Younique’’ </a:t>
            </a:r>
            <a:r>
              <a:rPr lang="fr-FR" sz="2200" dirty="0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fr-FR" sz="2200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Golden Goose uses high </a:t>
            </a:r>
            <a:r>
              <a:rPr lang="fr-FR" sz="2200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quality</a:t>
            </a:r>
            <a:r>
              <a:rPr lang="fr-FR" sz="2200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materials</a:t>
            </a:r>
            <a:endParaRPr lang="fr-FR" sz="2200" dirty="0">
              <a:solidFill>
                <a:srgbClr val="FEFCE6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200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48761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2D682B-D561-1B0B-C0EA-5F65979C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bleu, Bleu électrique, Azure, ciel&#10;&#10;Description générée automatiquement">
            <a:extLst>
              <a:ext uri="{FF2B5EF4-FFF2-40B4-BE49-F238E27FC236}">
                <a16:creationId xmlns:a16="http://schemas.microsoft.com/office/drawing/2014/main" id="{12F88EF6-1534-75BE-960A-364AF01C8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667000" y="-2667001"/>
            <a:ext cx="6858001" cy="1219199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11B61C-F484-D2EC-038E-56A5DC575F07}"/>
              </a:ext>
            </a:extLst>
          </p:cNvPr>
          <p:cNvSpPr/>
          <p:nvPr/>
        </p:nvSpPr>
        <p:spPr>
          <a:xfrm>
            <a:off x="-105103" y="1"/>
            <a:ext cx="3638878" cy="6858000"/>
          </a:xfrm>
          <a:prstGeom prst="rect">
            <a:avLst/>
          </a:prstGeom>
          <a:solidFill>
            <a:srgbClr val="5E8B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956BBC0-066A-E862-D53F-41111FF7BBF9}"/>
              </a:ext>
            </a:extLst>
          </p:cNvPr>
          <p:cNvSpPr txBox="1"/>
          <p:nvPr/>
        </p:nvSpPr>
        <p:spPr>
          <a:xfrm>
            <a:off x="3686503" y="2874745"/>
            <a:ext cx="85054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5400" b="1" dirty="0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5. SWOT ANALYSIS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B83A00D-DA60-E531-1903-E1667FCAC1A2}"/>
              </a:ext>
            </a:extLst>
          </p:cNvPr>
          <p:cNvSpPr txBox="1"/>
          <p:nvPr/>
        </p:nvSpPr>
        <p:spPr>
          <a:xfrm>
            <a:off x="3858767" y="3931920"/>
            <a:ext cx="83332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fr-FR" sz="2200" dirty="0" err="1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Strength</a:t>
            </a:r>
            <a:r>
              <a:rPr lang="fr-FR" sz="2200" dirty="0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fr-FR" sz="2200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'' Younique’’ </a:t>
            </a:r>
            <a:r>
              <a:rPr lang="fr-FR" sz="2200" dirty="0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fr-FR" sz="2200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Golden Goose uses high </a:t>
            </a:r>
            <a:r>
              <a:rPr lang="fr-FR" sz="2200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quality</a:t>
            </a:r>
            <a:r>
              <a:rPr lang="fr-FR" sz="2200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materials</a:t>
            </a:r>
            <a:endParaRPr lang="fr-FR" sz="2200" dirty="0">
              <a:solidFill>
                <a:srgbClr val="FEFCE6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200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fr-FR" sz="2200" dirty="0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fr-FR" sz="2200" dirty="0" err="1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Weakness</a:t>
            </a:r>
            <a:r>
              <a:rPr lang="fr-FR" sz="2200" dirty="0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Our </a:t>
            </a:r>
            <a:r>
              <a:rPr lang="fr-FR" sz="2200" dirty="0" err="1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company</a:t>
            </a:r>
            <a:r>
              <a:rPr lang="fr-FR" sz="2200" dirty="0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has a </a:t>
            </a:r>
            <a:r>
              <a:rPr lang="fr-FR" sz="2200" dirty="0" err="1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</a:t>
            </a:r>
            <a:r>
              <a:rPr lang="fr-FR" sz="2200" dirty="0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</a:t>
            </a:r>
            <a:r>
              <a:rPr lang="fr-FR" sz="2200" dirty="0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range </a:t>
            </a:r>
          </a:p>
          <a:p>
            <a:endParaRPr lang="fr-FR" sz="2200" dirty="0">
              <a:solidFill>
                <a:srgbClr val="FEFCE6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4334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2D682B-D561-1B0B-C0EA-5F65979C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bleu, Bleu électrique, Azure, ciel&#10;&#10;Description générée automatiquement">
            <a:extLst>
              <a:ext uri="{FF2B5EF4-FFF2-40B4-BE49-F238E27FC236}">
                <a16:creationId xmlns:a16="http://schemas.microsoft.com/office/drawing/2014/main" id="{12F88EF6-1534-75BE-960A-364AF01C8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667000" y="-2667001"/>
            <a:ext cx="6858001" cy="1219199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11B61C-F484-D2EC-038E-56A5DC575F07}"/>
              </a:ext>
            </a:extLst>
          </p:cNvPr>
          <p:cNvSpPr/>
          <p:nvPr/>
        </p:nvSpPr>
        <p:spPr>
          <a:xfrm>
            <a:off x="-105103" y="1"/>
            <a:ext cx="3638878" cy="6858000"/>
          </a:xfrm>
          <a:prstGeom prst="rect">
            <a:avLst/>
          </a:prstGeom>
          <a:solidFill>
            <a:srgbClr val="5E8B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956BBC0-066A-E862-D53F-41111FF7BBF9}"/>
              </a:ext>
            </a:extLst>
          </p:cNvPr>
          <p:cNvSpPr txBox="1"/>
          <p:nvPr/>
        </p:nvSpPr>
        <p:spPr>
          <a:xfrm>
            <a:off x="3686503" y="2874745"/>
            <a:ext cx="85054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5400" b="1" dirty="0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5. SWOT ANALYSIS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B83A00D-DA60-E531-1903-E1667FCAC1A2}"/>
              </a:ext>
            </a:extLst>
          </p:cNvPr>
          <p:cNvSpPr txBox="1"/>
          <p:nvPr/>
        </p:nvSpPr>
        <p:spPr>
          <a:xfrm>
            <a:off x="3858767" y="3931920"/>
            <a:ext cx="8333231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fr-FR" sz="2200" dirty="0" err="1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Strength</a:t>
            </a:r>
            <a:r>
              <a:rPr lang="fr-FR" sz="2200" dirty="0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fr-FR" sz="2200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'' Younique’’ </a:t>
            </a:r>
            <a:r>
              <a:rPr lang="fr-FR" sz="2200" dirty="0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fr-FR" sz="2200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Golden Goose uses high </a:t>
            </a:r>
            <a:r>
              <a:rPr lang="fr-FR" sz="2200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quality</a:t>
            </a:r>
            <a:r>
              <a:rPr lang="fr-FR" sz="2200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materials</a:t>
            </a:r>
            <a:endParaRPr lang="fr-FR" sz="2200" dirty="0">
              <a:solidFill>
                <a:srgbClr val="FEFCE6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200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fr-FR" sz="2200" dirty="0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fr-FR" sz="2200" dirty="0" err="1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Weakness</a:t>
            </a:r>
            <a:r>
              <a:rPr lang="fr-FR" sz="2200" dirty="0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Our </a:t>
            </a:r>
            <a:r>
              <a:rPr lang="fr-FR" sz="2200" dirty="0" err="1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company</a:t>
            </a:r>
            <a:r>
              <a:rPr lang="fr-FR" sz="2200" dirty="0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has a </a:t>
            </a:r>
            <a:r>
              <a:rPr lang="fr-FR" sz="2200" dirty="0" err="1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</a:t>
            </a:r>
            <a:r>
              <a:rPr lang="fr-FR" sz="2200" dirty="0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</a:t>
            </a:r>
            <a:r>
              <a:rPr lang="fr-FR" sz="2200" dirty="0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range </a:t>
            </a:r>
          </a:p>
          <a:p>
            <a:endParaRPr lang="fr-FR" sz="2200" dirty="0">
              <a:solidFill>
                <a:srgbClr val="FEFCE6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200" dirty="0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-Opportunity: By </a:t>
            </a:r>
            <a:r>
              <a:rPr lang="fr-FR" sz="2200" dirty="0" err="1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diversifying</a:t>
            </a:r>
            <a:r>
              <a:rPr lang="fr-FR" sz="2200" dirty="0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</a:t>
            </a:r>
            <a:r>
              <a:rPr lang="fr-FR" sz="2200" dirty="0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fr-FR" sz="2200" dirty="0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fr-FR" sz="2200" dirty="0" err="1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fr-FR" sz="2200" dirty="0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can </a:t>
            </a:r>
            <a:r>
              <a:rPr lang="fr-FR" sz="2200" dirty="0" err="1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reach</a:t>
            </a:r>
            <a:r>
              <a:rPr lang="fr-FR" sz="2200" dirty="0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out to a </a:t>
            </a:r>
            <a:r>
              <a:rPr lang="fr-FR" sz="2200" dirty="0" err="1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larger</a:t>
            </a:r>
            <a:r>
              <a:rPr lang="fr-FR" sz="2200" dirty="0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</a:t>
            </a:r>
            <a:r>
              <a:rPr lang="fr-FR" sz="2200" dirty="0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range </a:t>
            </a:r>
          </a:p>
          <a:p>
            <a:endParaRPr lang="fr-FR" sz="2200" dirty="0">
              <a:solidFill>
                <a:srgbClr val="FEFCE6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408320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2D682B-D561-1B0B-C0EA-5F65979C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bleu, Bleu électrique, Azure, ciel&#10;&#10;Description générée automatiquement">
            <a:extLst>
              <a:ext uri="{FF2B5EF4-FFF2-40B4-BE49-F238E27FC236}">
                <a16:creationId xmlns:a16="http://schemas.microsoft.com/office/drawing/2014/main" id="{12F88EF6-1534-75BE-960A-364AF01C8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667000" y="-2667001"/>
            <a:ext cx="6858001" cy="1219199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11B61C-F484-D2EC-038E-56A5DC575F07}"/>
              </a:ext>
            </a:extLst>
          </p:cNvPr>
          <p:cNvSpPr/>
          <p:nvPr/>
        </p:nvSpPr>
        <p:spPr>
          <a:xfrm>
            <a:off x="-105103" y="1"/>
            <a:ext cx="3638878" cy="6858000"/>
          </a:xfrm>
          <a:prstGeom prst="rect">
            <a:avLst/>
          </a:prstGeom>
          <a:solidFill>
            <a:srgbClr val="5E8B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956BBC0-066A-E862-D53F-41111FF7BBF9}"/>
              </a:ext>
            </a:extLst>
          </p:cNvPr>
          <p:cNvSpPr txBox="1"/>
          <p:nvPr/>
        </p:nvSpPr>
        <p:spPr>
          <a:xfrm>
            <a:off x="3686503" y="2874745"/>
            <a:ext cx="85054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5400" b="1" dirty="0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5. SWOT ANALYSIS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B83A00D-DA60-E531-1903-E1667FCAC1A2}"/>
              </a:ext>
            </a:extLst>
          </p:cNvPr>
          <p:cNvSpPr txBox="1"/>
          <p:nvPr/>
        </p:nvSpPr>
        <p:spPr>
          <a:xfrm>
            <a:off x="3858767" y="3931920"/>
            <a:ext cx="8333231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fr-FR" sz="2200" dirty="0" err="1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Strength</a:t>
            </a:r>
            <a:r>
              <a:rPr lang="fr-FR" sz="2200" dirty="0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fr-FR" sz="2200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'' Younique’’ </a:t>
            </a:r>
            <a:r>
              <a:rPr lang="fr-FR" sz="2200" dirty="0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fr-FR" sz="2200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Golden Goose uses high </a:t>
            </a:r>
            <a:r>
              <a:rPr lang="fr-FR" sz="2200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quality</a:t>
            </a:r>
            <a:r>
              <a:rPr lang="fr-FR" sz="2200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materials</a:t>
            </a:r>
            <a:endParaRPr lang="fr-FR" sz="2200" dirty="0">
              <a:solidFill>
                <a:srgbClr val="FEFCE6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200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fr-FR" sz="2200" dirty="0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fr-FR" sz="2200" dirty="0" err="1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Weakness</a:t>
            </a:r>
            <a:r>
              <a:rPr lang="fr-FR" sz="2200" dirty="0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Our </a:t>
            </a:r>
            <a:r>
              <a:rPr lang="fr-FR" sz="2200" dirty="0" err="1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company</a:t>
            </a:r>
            <a:r>
              <a:rPr lang="fr-FR" sz="2200" dirty="0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has a </a:t>
            </a:r>
            <a:r>
              <a:rPr lang="fr-FR" sz="2200" dirty="0" err="1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</a:t>
            </a:r>
            <a:r>
              <a:rPr lang="fr-FR" sz="2200" dirty="0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</a:t>
            </a:r>
            <a:r>
              <a:rPr lang="fr-FR" sz="2200" dirty="0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range </a:t>
            </a:r>
          </a:p>
          <a:p>
            <a:endParaRPr lang="fr-FR" sz="2200" dirty="0">
              <a:solidFill>
                <a:srgbClr val="FEFCE6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200" dirty="0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-Opportunity: By </a:t>
            </a:r>
            <a:r>
              <a:rPr lang="fr-FR" sz="2200" dirty="0" err="1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diversifying</a:t>
            </a:r>
            <a:r>
              <a:rPr lang="fr-FR" sz="2200" dirty="0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</a:t>
            </a:r>
            <a:r>
              <a:rPr lang="fr-FR" sz="2200" dirty="0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products</a:t>
            </a:r>
            <a:r>
              <a:rPr lang="fr-FR" sz="2200" dirty="0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fr-FR" sz="2200" dirty="0" err="1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fr-FR" sz="2200" dirty="0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can </a:t>
            </a:r>
            <a:r>
              <a:rPr lang="fr-FR" sz="2200" dirty="0" err="1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reach</a:t>
            </a:r>
            <a:r>
              <a:rPr lang="fr-FR" sz="2200" dirty="0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out to a </a:t>
            </a:r>
            <a:r>
              <a:rPr lang="fr-FR" sz="2200" dirty="0" err="1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larger</a:t>
            </a:r>
            <a:r>
              <a:rPr lang="fr-FR" sz="2200" dirty="0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customer</a:t>
            </a:r>
            <a:r>
              <a:rPr lang="fr-FR" sz="2200" dirty="0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range </a:t>
            </a:r>
          </a:p>
          <a:p>
            <a:endParaRPr lang="fr-FR" sz="2200" dirty="0">
              <a:solidFill>
                <a:srgbClr val="FEFCE6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fr-FR" sz="2200" dirty="0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fr-FR" sz="2200" dirty="0" err="1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Threat</a:t>
            </a:r>
            <a:r>
              <a:rPr lang="fr-FR" sz="2200" dirty="0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High </a:t>
            </a:r>
            <a:r>
              <a:rPr lang="fr-FR" sz="2200" dirty="0" err="1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competition</a:t>
            </a:r>
            <a:r>
              <a:rPr lang="fr-FR" sz="2200" dirty="0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the </a:t>
            </a:r>
            <a:r>
              <a:rPr lang="fr-FR" sz="2200" dirty="0" err="1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luxury</a:t>
            </a:r>
            <a:r>
              <a:rPr lang="fr-FR" sz="2200" dirty="0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200" dirty="0" err="1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industry</a:t>
            </a:r>
            <a:endParaRPr lang="fr-FR" sz="2200" dirty="0">
              <a:solidFill>
                <a:srgbClr val="FEFCE6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407216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2D682B-D561-1B0B-C0EA-5F65979C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bleu, Bleu électrique, Azure, ciel&#10;&#10;Description générée automatiquement">
            <a:extLst>
              <a:ext uri="{FF2B5EF4-FFF2-40B4-BE49-F238E27FC236}">
                <a16:creationId xmlns:a16="http://schemas.microsoft.com/office/drawing/2014/main" id="{12F88EF6-1534-75BE-960A-364AF01C8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667000" y="-2667001"/>
            <a:ext cx="6858001" cy="1219199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11B61C-F484-D2EC-038E-56A5DC575F07}"/>
              </a:ext>
            </a:extLst>
          </p:cNvPr>
          <p:cNvSpPr/>
          <p:nvPr/>
        </p:nvSpPr>
        <p:spPr>
          <a:xfrm>
            <a:off x="-105103" y="1"/>
            <a:ext cx="3638878" cy="6858000"/>
          </a:xfrm>
          <a:prstGeom prst="rect">
            <a:avLst/>
          </a:prstGeom>
          <a:solidFill>
            <a:srgbClr val="5E8B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956BBC0-066A-E862-D53F-41111FF7BBF9}"/>
              </a:ext>
            </a:extLst>
          </p:cNvPr>
          <p:cNvSpPr txBox="1"/>
          <p:nvPr/>
        </p:nvSpPr>
        <p:spPr>
          <a:xfrm>
            <a:off x="3533775" y="2874745"/>
            <a:ext cx="8658224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600" b="1" dirty="0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6. MARKET OPPORTUNITY</a:t>
            </a:r>
          </a:p>
          <a:p>
            <a:pPr algn="ctr"/>
            <a:r>
              <a:rPr lang="fr-FR" sz="4600" b="1" dirty="0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(</a:t>
            </a:r>
            <a:r>
              <a:rPr lang="fr-FR" sz="4600" b="1" dirty="0" err="1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according</a:t>
            </a:r>
            <a:r>
              <a:rPr lang="fr-FR" sz="4600" b="1" dirty="0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to the PESTLE </a:t>
            </a:r>
            <a:r>
              <a:rPr lang="fr-FR" sz="4600" b="1" dirty="0" err="1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analysis</a:t>
            </a:r>
            <a:r>
              <a:rPr lang="fr-FR" sz="4600" b="1" dirty="0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959423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2D682B-D561-1B0B-C0EA-5F65979C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bleu, Bleu électrique, Azure, ciel&#10;&#10;Description générée automatiquement">
            <a:extLst>
              <a:ext uri="{FF2B5EF4-FFF2-40B4-BE49-F238E27FC236}">
                <a16:creationId xmlns:a16="http://schemas.microsoft.com/office/drawing/2014/main" id="{12F88EF6-1534-75BE-960A-364AF01C8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667000" y="-2666998"/>
            <a:ext cx="6858001" cy="1219199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A2A18B-1F97-DDBA-BE39-B97C5DDF6943}"/>
              </a:ext>
            </a:extLst>
          </p:cNvPr>
          <p:cNvSpPr/>
          <p:nvPr/>
        </p:nvSpPr>
        <p:spPr>
          <a:xfrm>
            <a:off x="-105103" y="1"/>
            <a:ext cx="3638878" cy="6858000"/>
          </a:xfrm>
          <a:prstGeom prst="rect">
            <a:avLst/>
          </a:prstGeom>
          <a:solidFill>
            <a:srgbClr val="5E8B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C5D0B39-F19D-AB71-0D19-06D24632F282}"/>
              </a:ext>
            </a:extLst>
          </p:cNvPr>
          <p:cNvSpPr txBox="1"/>
          <p:nvPr/>
        </p:nvSpPr>
        <p:spPr>
          <a:xfrm>
            <a:off x="5877582" y="1582160"/>
            <a:ext cx="6835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ECONOMIC FACTORS  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B98FA4A3-E15F-27F6-D4C9-11D7B1A33A9C}"/>
              </a:ext>
            </a:extLst>
          </p:cNvPr>
          <p:cNvCxnSpPr>
            <a:cxnSpLocks/>
          </p:cNvCxnSpPr>
          <p:nvPr/>
        </p:nvCxnSpPr>
        <p:spPr>
          <a:xfrm flipH="1">
            <a:off x="5282014" y="2290046"/>
            <a:ext cx="6909985" cy="0"/>
          </a:xfrm>
          <a:prstGeom prst="line">
            <a:avLst/>
          </a:prstGeom>
          <a:ln w="76200">
            <a:solidFill>
              <a:srgbClr val="223244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Espace réservé du contenu 4" descr="Une image contenant bleu, Bleu électrique, Azure, ciel&#10;&#10;Description générée automatiquement">
            <a:extLst>
              <a:ext uri="{FF2B5EF4-FFF2-40B4-BE49-F238E27FC236}">
                <a16:creationId xmlns:a16="http://schemas.microsoft.com/office/drawing/2014/main" id="{05A426DB-E92A-F2FE-B999-F1A3B29AF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502928" y="2168927"/>
            <a:ext cx="4290212" cy="508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215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2D682B-D561-1B0B-C0EA-5F65979C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bleu, Bleu électrique, Azure, ciel&#10;&#10;Description générée automatiquement">
            <a:extLst>
              <a:ext uri="{FF2B5EF4-FFF2-40B4-BE49-F238E27FC236}">
                <a16:creationId xmlns:a16="http://schemas.microsoft.com/office/drawing/2014/main" id="{12F88EF6-1534-75BE-960A-364AF01C8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667000" y="-2666998"/>
            <a:ext cx="6858001" cy="1219199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A2A18B-1F97-DDBA-BE39-B97C5DDF6943}"/>
              </a:ext>
            </a:extLst>
          </p:cNvPr>
          <p:cNvSpPr/>
          <p:nvPr/>
        </p:nvSpPr>
        <p:spPr>
          <a:xfrm>
            <a:off x="-105103" y="1"/>
            <a:ext cx="3638878" cy="6858000"/>
          </a:xfrm>
          <a:prstGeom prst="rect">
            <a:avLst/>
          </a:prstGeom>
          <a:solidFill>
            <a:srgbClr val="5E8B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C5D0B39-F19D-AB71-0D19-06D24632F282}"/>
              </a:ext>
            </a:extLst>
          </p:cNvPr>
          <p:cNvSpPr txBox="1"/>
          <p:nvPr/>
        </p:nvSpPr>
        <p:spPr>
          <a:xfrm>
            <a:off x="5877582" y="1582160"/>
            <a:ext cx="6835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ECONOMIC FACTORS  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B98FA4A3-E15F-27F6-D4C9-11D7B1A33A9C}"/>
              </a:ext>
            </a:extLst>
          </p:cNvPr>
          <p:cNvCxnSpPr>
            <a:cxnSpLocks/>
          </p:cNvCxnSpPr>
          <p:nvPr/>
        </p:nvCxnSpPr>
        <p:spPr>
          <a:xfrm flipH="1">
            <a:off x="5282014" y="2290046"/>
            <a:ext cx="6909985" cy="0"/>
          </a:xfrm>
          <a:prstGeom prst="line">
            <a:avLst/>
          </a:prstGeom>
          <a:ln w="76200">
            <a:solidFill>
              <a:srgbClr val="223244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Graphique 15">
            <a:extLst>
              <a:ext uri="{FF2B5EF4-FFF2-40B4-BE49-F238E27FC236}">
                <a16:creationId xmlns:a16="http://schemas.microsoft.com/office/drawing/2014/main" id="{9EF0337F-D854-0481-D0D2-D68D8A8620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9890818"/>
              </p:ext>
            </p:extLst>
          </p:nvPr>
        </p:nvGraphicFramePr>
        <p:xfrm>
          <a:off x="3952240" y="2578096"/>
          <a:ext cx="6300000" cy="40118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7" name="Espace réservé du contenu 4" descr="Une image contenant bleu, Bleu électrique, Azure, ciel&#10;&#10;Description générée automatiquement">
            <a:extLst>
              <a:ext uri="{FF2B5EF4-FFF2-40B4-BE49-F238E27FC236}">
                <a16:creationId xmlns:a16="http://schemas.microsoft.com/office/drawing/2014/main" id="{05A426DB-E92A-F2FE-B999-F1A3B29AF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502928" y="2168927"/>
            <a:ext cx="4290212" cy="5087932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B8F37D2D-A227-4AA4-59AB-61A9E96E8C4C}"/>
              </a:ext>
            </a:extLst>
          </p:cNvPr>
          <p:cNvSpPr txBox="1"/>
          <p:nvPr/>
        </p:nvSpPr>
        <p:spPr>
          <a:xfrm>
            <a:off x="3840813" y="2310036"/>
            <a:ext cx="662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535B6C"/>
                </a:solidFill>
              </a:rPr>
              <a:t>$ </a:t>
            </a:r>
            <a:r>
              <a:rPr lang="fr-FR" sz="1400" b="1" dirty="0" err="1">
                <a:solidFill>
                  <a:srgbClr val="535B6C"/>
                </a:solidFill>
              </a:rPr>
              <a:t>Bn</a:t>
            </a:r>
            <a:endParaRPr lang="fr-FR" sz="1400" b="1" dirty="0">
              <a:solidFill>
                <a:srgbClr val="535B6C"/>
              </a:solidFill>
            </a:endParaRP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57219548-1404-E00F-4174-CC60B071473F}"/>
              </a:ext>
            </a:extLst>
          </p:cNvPr>
          <p:cNvCxnSpPr>
            <a:cxnSpLocks/>
          </p:cNvCxnSpPr>
          <p:nvPr/>
        </p:nvCxnSpPr>
        <p:spPr>
          <a:xfrm flipV="1">
            <a:off x="5087933" y="2794729"/>
            <a:ext cx="1187077" cy="1351215"/>
          </a:xfrm>
          <a:prstGeom prst="straightConnector1">
            <a:avLst/>
          </a:prstGeom>
          <a:ln w="44450">
            <a:solidFill>
              <a:srgbClr val="547B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rminaison 24">
            <a:extLst>
              <a:ext uri="{FF2B5EF4-FFF2-40B4-BE49-F238E27FC236}">
                <a16:creationId xmlns:a16="http://schemas.microsoft.com/office/drawing/2014/main" id="{1782602B-AADC-6D3C-90CB-01D06C40AE18}"/>
              </a:ext>
            </a:extLst>
          </p:cNvPr>
          <p:cNvSpPr/>
          <p:nvPr/>
        </p:nvSpPr>
        <p:spPr>
          <a:xfrm>
            <a:off x="5023047" y="3500851"/>
            <a:ext cx="1008199" cy="265247"/>
          </a:xfrm>
          <a:prstGeom prst="flowChartTerminator">
            <a:avLst/>
          </a:prstGeom>
          <a:solidFill>
            <a:srgbClr val="FEFCE6">
              <a:alpha val="84000"/>
            </a:srgbClr>
          </a:solidFill>
          <a:ln>
            <a:solidFill>
              <a:srgbClr val="527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rgbClr val="527AA8"/>
                </a:solidFill>
              </a:rPr>
              <a:t>CAGR: 6.3%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92C9906-E6EA-BD73-DABE-5FDA22AF45DD}"/>
              </a:ext>
            </a:extLst>
          </p:cNvPr>
          <p:cNvSpPr txBox="1"/>
          <p:nvPr/>
        </p:nvSpPr>
        <p:spPr>
          <a:xfrm>
            <a:off x="4200207" y="6505036"/>
            <a:ext cx="3967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>
                <a:solidFill>
                  <a:srgbClr val="FEFCE6"/>
                </a:solidFill>
              </a:rPr>
              <a:t>Growth</a:t>
            </a:r>
            <a:r>
              <a:rPr lang="fr-FR" sz="1200" dirty="0">
                <a:solidFill>
                  <a:srgbClr val="FEFCE6"/>
                </a:solidFill>
              </a:rPr>
              <a:t> of the global </a:t>
            </a:r>
            <a:r>
              <a:rPr lang="fr-FR" sz="1200" dirty="0" err="1">
                <a:solidFill>
                  <a:srgbClr val="FEFCE6"/>
                </a:solidFill>
              </a:rPr>
              <a:t>luxury</a:t>
            </a:r>
            <a:r>
              <a:rPr lang="fr-FR" sz="1200" dirty="0">
                <a:solidFill>
                  <a:srgbClr val="FEFCE6"/>
                </a:solidFill>
              </a:rPr>
              <a:t> </a:t>
            </a:r>
            <a:r>
              <a:rPr lang="fr-FR" sz="1200" dirty="0" err="1">
                <a:solidFill>
                  <a:srgbClr val="FEFCE6"/>
                </a:solidFill>
              </a:rPr>
              <a:t>handbag</a:t>
            </a:r>
            <a:r>
              <a:rPr lang="fr-FR" sz="1200" dirty="0">
                <a:solidFill>
                  <a:srgbClr val="FEFCE6"/>
                </a:solidFill>
              </a:rPr>
              <a:t> </a:t>
            </a:r>
            <a:r>
              <a:rPr lang="fr-FR" sz="1200" dirty="0" err="1">
                <a:solidFill>
                  <a:srgbClr val="FEFCE6"/>
                </a:solidFill>
              </a:rPr>
              <a:t>market</a:t>
            </a:r>
            <a:r>
              <a:rPr lang="fr-FR" sz="1200" dirty="0">
                <a:solidFill>
                  <a:srgbClr val="FEFCE6"/>
                </a:solidFill>
              </a:rPr>
              <a:t>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84757B7-8E4B-43A4-CFF8-9BFBBE4B1B13}"/>
              </a:ext>
            </a:extLst>
          </p:cNvPr>
          <p:cNvSpPr txBox="1"/>
          <p:nvPr/>
        </p:nvSpPr>
        <p:spPr>
          <a:xfrm>
            <a:off x="7204926" y="2521240"/>
            <a:ext cx="479322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2000" dirty="0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-I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fr-FR" sz="2000" b="0" i="0" u="none" strike="noStrike" dirty="0">
                <a:solidFill>
                  <a:srgbClr val="29384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2022, the </a:t>
            </a:r>
            <a:r>
              <a:rPr lang="fr-FR" sz="2000" b="0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market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size </a:t>
            </a:r>
            <a:r>
              <a:rPr lang="fr-FR" sz="2000" b="0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was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b="0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estimated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at  $22.7 billion, and </a:t>
            </a:r>
            <a:r>
              <a:rPr lang="fr-FR" sz="2000" b="0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b="0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b="0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expected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fr-FR" sz="2000" b="0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grow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at a CAGR of 6.3% </a:t>
            </a:r>
            <a:r>
              <a:rPr lang="fr-FR" sz="2000" b="0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during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fr-FR" sz="2000" b="0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forecast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b="0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period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fr-FR" sz="2000" b="0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reaching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$37.1 billion by 2030. </a:t>
            </a:r>
            <a:endParaRPr lang="fr-FR" sz="2000" b="0" dirty="0">
              <a:solidFill>
                <a:srgbClr val="FEFCE6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000" dirty="0">
              <a:solidFill>
                <a:srgbClr val="FEFCE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fr-FR" sz="1800" b="0" i="0" u="none" strike="noStrike" dirty="0">
              <a:solidFill>
                <a:srgbClr val="FEFCE6"/>
              </a:solidFill>
              <a:effectLst/>
              <a:latin typeface="Arial" panose="020B0604020202020204" pitchFamily="34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fr-FR" dirty="0">
              <a:solidFill>
                <a:srgbClr val="FEFCE6"/>
              </a:solidFill>
              <a:latin typeface="Arial" panose="020B0604020202020204" pitchFamily="34" charset="0"/>
            </a:endParaRPr>
          </a:p>
          <a:p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74204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2D682B-D561-1B0B-C0EA-5F65979C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bleu, Bleu électrique, Azure, ciel&#10;&#10;Description générée automatiquement">
            <a:extLst>
              <a:ext uri="{FF2B5EF4-FFF2-40B4-BE49-F238E27FC236}">
                <a16:creationId xmlns:a16="http://schemas.microsoft.com/office/drawing/2014/main" id="{12F88EF6-1534-75BE-960A-364AF01C8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667000" y="-2666998"/>
            <a:ext cx="6858001" cy="1219199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A2A18B-1F97-DDBA-BE39-B97C5DDF6943}"/>
              </a:ext>
            </a:extLst>
          </p:cNvPr>
          <p:cNvSpPr/>
          <p:nvPr/>
        </p:nvSpPr>
        <p:spPr>
          <a:xfrm>
            <a:off x="-105103" y="1"/>
            <a:ext cx="3638878" cy="6858000"/>
          </a:xfrm>
          <a:prstGeom prst="rect">
            <a:avLst/>
          </a:prstGeom>
          <a:solidFill>
            <a:srgbClr val="5E8B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C5D0B39-F19D-AB71-0D19-06D24632F282}"/>
              </a:ext>
            </a:extLst>
          </p:cNvPr>
          <p:cNvSpPr txBox="1"/>
          <p:nvPr/>
        </p:nvSpPr>
        <p:spPr>
          <a:xfrm>
            <a:off x="5877582" y="1582160"/>
            <a:ext cx="6835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ECONOMIC FACTORS  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B98FA4A3-E15F-27F6-D4C9-11D7B1A33A9C}"/>
              </a:ext>
            </a:extLst>
          </p:cNvPr>
          <p:cNvCxnSpPr>
            <a:cxnSpLocks/>
          </p:cNvCxnSpPr>
          <p:nvPr/>
        </p:nvCxnSpPr>
        <p:spPr>
          <a:xfrm flipH="1">
            <a:off x="5282014" y="2290046"/>
            <a:ext cx="6909985" cy="0"/>
          </a:xfrm>
          <a:prstGeom prst="line">
            <a:avLst/>
          </a:prstGeom>
          <a:ln w="76200">
            <a:solidFill>
              <a:srgbClr val="223244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Graphique 15">
            <a:extLst>
              <a:ext uri="{FF2B5EF4-FFF2-40B4-BE49-F238E27FC236}">
                <a16:creationId xmlns:a16="http://schemas.microsoft.com/office/drawing/2014/main" id="{9EF0337F-D854-0481-D0D2-D68D8A8620C3}"/>
              </a:ext>
            </a:extLst>
          </p:cNvPr>
          <p:cNvGraphicFramePr/>
          <p:nvPr/>
        </p:nvGraphicFramePr>
        <p:xfrm>
          <a:off x="3952240" y="2578096"/>
          <a:ext cx="6300000" cy="40118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7" name="Espace réservé du contenu 4" descr="Une image contenant bleu, Bleu électrique, Azure, ciel&#10;&#10;Description générée automatiquement">
            <a:extLst>
              <a:ext uri="{FF2B5EF4-FFF2-40B4-BE49-F238E27FC236}">
                <a16:creationId xmlns:a16="http://schemas.microsoft.com/office/drawing/2014/main" id="{05A426DB-E92A-F2FE-B999-F1A3B29AF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502928" y="2168927"/>
            <a:ext cx="4290212" cy="5087932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B8F37D2D-A227-4AA4-59AB-61A9E96E8C4C}"/>
              </a:ext>
            </a:extLst>
          </p:cNvPr>
          <p:cNvSpPr txBox="1"/>
          <p:nvPr/>
        </p:nvSpPr>
        <p:spPr>
          <a:xfrm>
            <a:off x="3840813" y="2310036"/>
            <a:ext cx="662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535B6C"/>
                </a:solidFill>
              </a:rPr>
              <a:t>$ </a:t>
            </a:r>
            <a:r>
              <a:rPr lang="fr-FR" sz="1400" b="1" dirty="0" err="1">
                <a:solidFill>
                  <a:srgbClr val="535B6C"/>
                </a:solidFill>
              </a:rPr>
              <a:t>Bn</a:t>
            </a:r>
            <a:endParaRPr lang="fr-FR" sz="1400" b="1" dirty="0">
              <a:solidFill>
                <a:srgbClr val="535B6C"/>
              </a:solidFill>
            </a:endParaRP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57219548-1404-E00F-4174-CC60B071473F}"/>
              </a:ext>
            </a:extLst>
          </p:cNvPr>
          <p:cNvCxnSpPr>
            <a:cxnSpLocks/>
          </p:cNvCxnSpPr>
          <p:nvPr/>
        </p:nvCxnSpPr>
        <p:spPr>
          <a:xfrm flipV="1">
            <a:off x="5087933" y="2794729"/>
            <a:ext cx="1187077" cy="1351215"/>
          </a:xfrm>
          <a:prstGeom prst="straightConnector1">
            <a:avLst/>
          </a:prstGeom>
          <a:ln w="44450">
            <a:solidFill>
              <a:srgbClr val="547B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rminaison 24">
            <a:extLst>
              <a:ext uri="{FF2B5EF4-FFF2-40B4-BE49-F238E27FC236}">
                <a16:creationId xmlns:a16="http://schemas.microsoft.com/office/drawing/2014/main" id="{1782602B-AADC-6D3C-90CB-01D06C40AE18}"/>
              </a:ext>
            </a:extLst>
          </p:cNvPr>
          <p:cNvSpPr/>
          <p:nvPr/>
        </p:nvSpPr>
        <p:spPr>
          <a:xfrm>
            <a:off x="5023047" y="3500851"/>
            <a:ext cx="1008199" cy="265247"/>
          </a:xfrm>
          <a:prstGeom prst="flowChartTerminator">
            <a:avLst/>
          </a:prstGeom>
          <a:solidFill>
            <a:srgbClr val="FEFCE6">
              <a:alpha val="84000"/>
            </a:srgbClr>
          </a:solidFill>
          <a:ln>
            <a:solidFill>
              <a:srgbClr val="527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rgbClr val="527AA8"/>
                </a:solidFill>
              </a:rPr>
              <a:t>CAGR: 6.3%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92C9906-E6EA-BD73-DABE-5FDA22AF45DD}"/>
              </a:ext>
            </a:extLst>
          </p:cNvPr>
          <p:cNvSpPr txBox="1"/>
          <p:nvPr/>
        </p:nvSpPr>
        <p:spPr>
          <a:xfrm>
            <a:off x="4200207" y="6505036"/>
            <a:ext cx="3967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>
                <a:solidFill>
                  <a:srgbClr val="FEFCE6"/>
                </a:solidFill>
              </a:rPr>
              <a:t>Growth</a:t>
            </a:r>
            <a:r>
              <a:rPr lang="fr-FR" sz="1200" dirty="0">
                <a:solidFill>
                  <a:srgbClr val="FEFCE6"/>
                </a:solidFill>
              </a:rPr>
              <a:t> of the global </a:t>
            </a:r>
            <a:r>
              <a:rPr lang="fr-FR" sz="1200" dirty="0" err="1">
                <a:solidFill>
                  <a:srgbClr val="FEFCE6"/>
                </a:solidFill>
              </a:rPr>
              <a:t>luxury</a:t>
            </a:r>
            <a:r>
              <a:rPr lang="fr-FR" sz="1200" dirty="0">
                <a:solidFill>
                  <a:srgbClr val="FEFCE6"/>
                </a:solidFill>
              </a:rPr>
              <a:t> </a:t>
            </a:r>
            <a:r>
              <a:rPr lang="fr-FR" sz="1200" dirty="0" err="1">
                <a:solidFill>
                  <a:srgbClr val="FEFCE6"/>
                </a:solidFill>
              </a:rPr>
              <a:t>handbag</a:t>
            </a:r>
            <a:r>
              <a:rPr lang="fr-FR" sz="1200" dirty="0">
                <a:solidFill>
                  <a:srgbClr val="FEFCE6"/>
                </a:solidFill>
              </a:rPr>
              <a:t> </a:t>
            </a:r>
            <a:r>
              <a:rPr lang="fr-FR" sz="1200" dirty="0" err="1">
                <a:solidFill>
                  <a:srgbClr val="FEFCE6"/>
                </a:solidFill>
              </a:rPr>
              <a:t>market</a:t>
            </a:r>
            <a:r>
              <a:rPr lang="fr-FR" sz="1200" dirty="0">
                <a:solidFill>
                  <a:srgbClr val="FEFCE6"/>
                </a:solidFill>
              </a:rPr>
              <a:t>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84757B7-8E4B-43A4-CFF8-9BFBBE4B1B13}"/>
              </a:ext>
            </a:extLst>
          </p:cNvPr>
          <p:cNvSpPr txBox="1"/>
          <p:nvPr/>
        </p:nvSpPr>
        <p:spPr>
          <a:xfrm>
            <a:off x="7204926" y="2521240"/>
            <a:ext cx="47932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2000" dirty="0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-I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fr-FR" sz="2000" b="0" i="0" u="none" strike="noStrike" dirty="0">
                <a:solidFill>
                  <a:srgbClr val="29384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2022, the </a:t>
            </a:r>
            <a:r>
              <a:rPr lang="fr-FR" sz="2000" b="0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market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size </a:t>
            </a:r>
            <a:r>
              <a:rPr lang="fr-FR" sz="2000" b="0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was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b="0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estimated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at  $22.7 billion, and </a:t>
            </a:r>
            <a:r>
              <a:rPr lang="fr-FR" sz="2000" b="0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b="0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b="0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expected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fr-FR" sz="2000" b="0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grow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at a CAGR of 6.3% </a:t>
            </a:r>
            <a:r>
              <a:rPr lang="fr-FR" sz="2000" b="0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during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fr-FR" sz="2000" b="0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forecast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b="0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period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fr-FR" sz="2000" b="0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reaching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$37.1 billion by 2030. </a:t>
            </a:r>
            <a:endParaRPr lang="fr-FR" sz="2000" b="0" dirty="0">
              <a:solidFill>
                <a:srgbClr val="FEFCE6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000" dirty="0">
              <a:solidFill>
                <a:srgbClr val="FEFCE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2000" b="0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fr-FR" sz="2000" b="0" i="0" u="none" strike="noStrike" dirty="0">
                <a:solidFill>
                  <a:srgbClr val="29384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2022, the </a:t>
            </a:r>
            <a:r>
              <a:rPr lang="fr-FR" sz="2000" b="0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leather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b="0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material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segment </a:t>
            </a:r>
            <a:r>
              <a:rPr lang="fr-FR" sz="2000" b="0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was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b="0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quite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lucrative in the global </a:t>
            </a:r>
            <a:r>
              <a:rPr lang="fr-FR" sz="2000" b="0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luxury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b="0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handbag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b="0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market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fr-FR" sz="2000" dirty="0">
              <a:solidFill>
                <a:srgbClr val="29384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fr-FR" sz="1800" b="0" i="0" u="none" strike="noStrike" dirty="0">
              <a:solidFill>
                <a:srgbClr val="FEFCE6"/>
              </a:solidFill>
              <a:effectLst/>
              <a:latin typeface="Arial" panose="020B0604020202020204" pitchFamily="34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fr-FR" dirty="0">
              <a:solidFill>
                <a:srgbClr val="FEFCE6"/>
              </a:solidFill>
              <a:latin typeface="Arial" panose="020B0604020202020204" pitchFamily="34" charset="0"/>
            </a:endParaRPr>
          </a:p>
          <a:p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26586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2D682B-D561-1B0B-C0EA-5F65979C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bleu, Bleu électrique, Azure, ciel&#10;&#10;Description générée automatiquement">
            <a:extLst>
              <a:ext uri="{FF2B5EF4-FFF2-40B4-BE49-F238E27FC236}">
                <a16:creationId xmlns:a16="http://schemas.microsoft.com/office/drawing/2014/main" id="{12F88EF6-1534-75BE-960A-364AF01C8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667000" y="-2666998"/>
            <a:ext cx="6858001" cy="1219199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A2A18B-1F97-DDBA-BE39-B97C5DDF6943}"/>
              </a:ext>
            </a:extLst>
          </p:cNvPr>
          <p:cNvSpPr/>
          <p:nvPr/>
        </p:nvSpPr>
        <p:spPr>
          <a:xfrm>
            <a:off x="-105103" y="1"/>
            <a:ext cx="3638878" cy="6858000"/>
          </a:xfrm>
          <a:prstGeom prst="rect">
            <a:avLst/>
          </a:prstGeom>
          <a:solidFill>
            <a:srgbClr val="5E8B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C5D0B39-F19D-AB71-0D19-06D24632F282}"/>
              </a:ext>
            </a:extLst>
          </p:cNvPr>
          <p:cNvSpPr txBox="1"/>
          <p:nvPr/>
        </p:nvSpPr>
        <p:spPr>
          <a:xfrm>
            <a:off x="5877582" y="1582160"/>
            <a:ext cx="68350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ECONOMIC FACTORS  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B98FA4A3-E15F-27F6-D4C9-11D7B1A33A9C}"/>
              </a:ext>
            </a:extLst>
          </p:cNvPr>
          <p:cNvCxnSpPr>
            <a:cxnSpLocks/>
          </p:cNvCxnSpPr>
          <p:nvPr/>
        </p:nvCxnSpPr>
        <p:spPr>
          <a:xfrm flipH="1">
            <a:off x="5282014" y="2290046"/>
            <a:ext cx="6909985" cy="0"/>
          </a:xfrm>
          <a:prstGeom prst="line">
            <a:avLst/>
          </a:prstGeom>
          <a:ln w="76200">
            <a:solidFill>
              <a:srgbClr val="223244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Graphique 15">
            <a:extLst>
              <a:ext uri="{FF2B5EF4-FFF2-40B4-BE49-F238E27FC236}">
                <a16:creationId xmlns:a16="http://schemas.microsoft.com/office/drawing/2014/main" id="{9EF0337F-D854-0481-D0D2-D68D8A8620C3}"/>
              </a:ext>
            </a:extLst>
          </p:cNvPr>
          <p:cNvGraphicFramePr/>
          <p:nvPr/>
        </p:nvGraphicFramePr>
        <p:xfrm>
          <a:off x="3952240" y="2578096"/>
          <a:ext cx="6300000" cy="40118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7" name="Espace réservé du contenu 4" descr="Une image contenant bleu, Bleu électrique, Azure, ciel&#10;&#10;Description générée automatiquement">
            <a:extLst>
              <a:ext uri="{FF2B5EF4-FFF2-40B4-BE49-F238E27FC236}">
                <a16:creationId xmlns:a16="http://schemas.microsoft.com/office/drawing/2014/main" id="{05A426DB-E92A-F2FE-B999-F1A3B29AF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502928" y="2168927"/>
            <a:ext cx="4290212" cy="5087932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B8F37D2D-A227-4AA4-59AB-61A9E96E8C4C}"/>
              </a:ext>
            </a:extLst>
          </p:cNvPr>
          <p:cNvSpPr txBox="1"/>
          <p:nvPr/>
        </p:nvSpPr>
        <p:spPr>
          <a:xfrm>
            <a:off x="3840813" y="2310036"/>
            <a:ext cx="662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535B6C"/>
                </a:solidFill>
              </a:rPr>
              <a:t>$ </a:t>
            </a:r>
            <a:r>
              <a:rPr lang="fr-FR" sz="1400" b="1" dirty="0" err="1">
                <a:solidFill>
                  <a:srgbClr val="535B6C"/>
                </a:solidFill>
              </a:rPr>
              <a:t>Bn</a:t>
            </a:r>
            <a:endParaRPr lang="fr-FR" sz="1400" b="1" dirty="0">
              <a:solidFill>
                <a:srgbClr val="535B6C"/>
              </a:solidFill>
            </a:endParaRP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57219548-1404-E00F-4174-CC60B071473F}"/>
              </a:ext>
            </a:extLst>
          </p:cNvPr>
          <p:cNvCxnSpPr>
            <a:cxnSpLocks/>
          </p:cNvCxnSpPr>
          <p:nvPr/>
        </p:nvCxnSpPr>
        <p:spPr>
          <a:xfrm flipV="1">
            <a:off x="5087933" y="2794729"/>
            <a:ext cx="1187077" cy="1351215"/>
          </a:xfrm>
          <a:prstGeom prst="straightConnector1">
            <a:avLst/>
          </a:prstGeom>
          <a:ln w="44450">
            <a:solidFill>
              <a:srgbClr val="547BA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rminaison 24">
            <a:extLst>
              <a:ext uri="{FF2B5EF4-FFF2-40B4-BE49-F238E27FC236}">
                <a16:creationId xmlns:a16="http://schemas.microsoft.com/office/drawing/2014/main" id="{1782602B-AADC-6D3C-90CB-01D06C40AE18}"/>
              </a:ext>
            </a:extLst>
          </p:cNvPr>
          <p:cNvSpPr/>
          <p:nvPr/>
        </p:nvSpPr>
        <p:spPr>
          <a:xfrm>
            <a:off x="5023047" y="3500851"/>
            <a:ext cx="1008199" cy="265247"/>
          </a:xfrm>
          <a:prstGeom prst="flowChartTerminator">
            <a:avLst/>
          </a:prstGeom>
          <a:solidFill>
            <a:srgbClr val="FEFCE6">
              <a:alpha val="84000"/>
            </a:srgbClr>
          </a:solidFill>
          <a:ln>
            <a:solidFill>
              <a:srgbClr val="527A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rgbClr val="527AA8"/>
                </a:solidFill>
              </a:rPr>
              <a:t>CAGR: 6.3%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92C9906-E6EA-BD73-DABE-5FDA22AF45DD}"/>
              </a:ext>
            </a:extLst>
          </p:cNvPr>
          <p:cNvSpPr txBox="1"/>
          <p:nvPr/>
        </p:nvSpPr>
        <p:spPr>
          <a:xfrm>
            <a:off x="4200207" y="6505036"/>
            <a:ext cx="3967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>
                <a:solidFill>
                  <a:srgbClr val="FEFCE6"/>
                </a:solidFill>
              </a:rPr>
              <a:t>Growth</a:t>
            </a:r>
            <a:r>
              <a:rPr lang="fr-FR" sz="1200" dirty="0">
                <a:solidFill>
                  <a:srgbClr val="FEFCE6"/>
                </a:solidFill>
              </a:rPr>
              <a:t> of the global </a:t>
            </a:r>
            <a:r>
              <a:rPr lang="fr-FR" sz="1200" dirty="0" err="1">
                <a:solidFill>
                  <a:srgbClr val="FEFCE6"/>
                </a:solidFill>
              </a:rPr>
              <a:t>luxury</a:t>
            </a:r>
            <a:r>
              <a:rPr lang="fr-FR" sz="1200" dirty="0">
                <a:solidFill>
                  <a:srgbClr val="FEFCE6"/>
                </a:solidFill>
              </a:rPr>
              <a:t> </a:t>
            </a:r>
            <a:r>
              <a:rPr lang="fr-FR" sz="1200" dirty="0" err="1">
                <a:solidFill>
                  <a:srgbClr val="FEFCE6"/>
                </a:solidFill>
              </a:rPr>
              <a:t>handbag</a:t>
            </a:r>
            <a:r>
              <a:rPr lang="fr-FR" sz="1200" dirty="0">
                <a:solidFill>
                  <a:srgbClr val="FEFCE6"/>
                </a:solidFill>
              </a:rPr>
              <a:t> </a:t>
            </a:r>
            <a:r>
              <a:rPr lang="fr-FR" sz="1200" dirty="0" err="1">
                <a:solidFill>
                  <a:srgbClr val="FEFCE6"/>
                </a:solidFill>
              </a:rPr>
              <a:t>market</a:t>
            </a:r>
            <a:r>
              <a:rPr lang="fr-FR" sz="1200" dirty="0">
                <a:solidFill>
                  <a:srgbClr val="FEFCE6"/>
                </a:solidFill>
              </a:rPr>
              <a:t>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84757B7-8E4B-43A4-CFF8-9BFBBE4B1B13}"/>
              </a:ext>
            </a:extLst>
          </p:cNvPr>
          <p:cNvSpPr txBox="1"/>
          <p:nvPr/>
        </p:nvSpPr>
        <p:spPr>
          <a:xfrm>
            <a:off x="7204926" y="2521240"/>
            <a:ext cx="4793226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2000" dirty="0">
                <a:solidFill>
                  <a:srgbClr val="FEFCE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-I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fr-FR" sz="2000" b="0" i="0" u="none" strike="noStrike" dirty="0">
                <a:solidFill>
                  <a:srgbClr val="29384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2022, the </a:t>
            </a:r>
            <a:r>
              <a:rPr lang="fr-FR" sz="2000" b="0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market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size </a:t>
            </a:r>
            <a:r>
              <a:rPr lang="fr-FR" sz="2000" b="0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was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b="0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estimated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at  $22.7 billion, and </a:t>
            </a:r>
            <a:r>
              <a:rPr lang="fr-FR" sz="2000" b="0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b="0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b="0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expected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fr-FR" sz="2000" b="0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grow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at a CAGR of 6.3% </a:t>
            </a:r>
            <a:r>
              <a:rPr lang="fr-FR" sz="2000" b="0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during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fr-FR" sz="2000" b="0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forecast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b="0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period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fr-FR" sz="2000" b="0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reaching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$37.1 billion by 2030. </a:t>
            </a:r>
            <a:endParaRPr lang="fr-FR" sz="2000" b="0" dirty="0">
              <a:solidFill>
                <a:srgbClr val="FEFCE6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r-FR" sz="2000" dirty="0">
              <a:solidFill>
                <a:srgbClr val="FEFCE6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2000" b="0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fr-FR" sz="2000" b="0" i="0" u="none" strike="noStrike" dirty="0">
                <a:solidFill>
                  <a:srgbClr val="29384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 2022, the </a:t>
            </a:r>
            <a:r>
              <a:rPr lang="fr-FR" sz="2000" b="0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leather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b="0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material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segment </a:t>
            </a:r>
            <a:r>
              <a:rPr lang="fr-FR" sz="2000" b="0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was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b="0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quite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lucrative in the global </a:t>
            </a:r>
            <a:r>
              <a:rPr lang="fr-FR" sz="2000" b="0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luxury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b="0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handbag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b="0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market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fr-FR" sz="2000" dirty="0">
              <a:solidFill>
                <a:srgbClr val="29384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-The </a:t>
            </a:r>
            <a:r>
              <a:rPr lang="fr-FR" sz="2000" b="0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demand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for </a:t>
            </a:r>
            <a:r>
              <a:rPr lang="fr-FR" sz="2000" b="0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leather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b="0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handbags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b="0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b="0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continually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b="0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growing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b="0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across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the world </a:t>
            </a:r>
            <a:r>
              <a:rPr lang="fr-FR" sz="2000" b="0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since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b="0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leather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b="0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fr-FR" sz="2000" b="0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material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b="0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which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b="0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never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000" b="0" i="0" u="none" strike="noStrike" dirty="0" err="1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goes</a:t>
            </a:r>
            <a:r>
              <a:rPr lang="fr-FR" sz="2000" b="0" i="0" u="none" strike="noStrike" dirty="0">
                <a:solidFill>
                  <a:srgbClr val="FEFCE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out of style.</a:t>
            </a:r>
            <a:endParaRPr lang="fr-FR" sz="2000" b="0" dirty="0">
              <a:solidFill>
                <a:srgbClr val="FEFCE6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fr-FR" sz="1800" b="0" i="0" u="none" strike="noStrike" dirty="0">
              <a:solidFill>
                <a:srgbClr val="FEFCE6"/>
              </a:solidFill>
              <a:effectLst/>
              <a:latin typeface="Arial" panose="020B0604020202020204" pitchFamily="34" charset="0"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fr-FR" dirty="0">
              <a:solidFill>
                <a:srgbClr val="FEFCE6"/>
              </a:solidFill>
              <a:latin typeface="Arial" panose="020B0604020202020204" pitchFamily="34" charset="0"/>
            </a:endParaRPr>
          </a:p>
          <a:p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1580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312570D6-A76F-F2C6-E618-7FD6353038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 descr="Une image contenant bleu, Bleu électrique, Azure, ciel&#10;&#10;Description générée automatiquement">
            <a:extLst>
              <a:ext uri="{FF2B5EF4-FFF2-40B4-BE49-F238E27FC236}">
                <a16:creationId xmlns:a16="http://schemas.microsoft.com/office/drawing/2014/main" id="{1334C1BA-22CC-955A-5A8E-DBAD7A3A1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906932" y="-2906932"/>
            <a:ext cx="7292537" cy="1310640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4471DEF-6809-2B45-6F1B-C643CDB9C3CA}"/>
              </a:ext>
            </a:extLst>
          </p:cNvPr>
          <p:cNvSpPr txBox="1"/>
          <p:nvPr/>
        </p:nvSpPr>
        <p:spPr>
          <a:xfrm>
            <a:off x="5524008" y="2427165"/>
            <a:ext cx="9486900" cy="14264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sz="2000" b="1" dirty="0" err="1">
                <a:solidFill>
                  <a:srgbClr val="FEFCE6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Problem</a:t>
            </a:r>
            <a:r>
              <a:rPr lang="fr-FR" sz="2000" b="1" dirty="0">
                <a:solidFill>
                  <a:srgbClr val="FEFCE6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 </a:t>
            </a:r>
            <a:r>
              <a:rPr lang="fr-FR" sz="2000" b="1" dirty="0" err="1">
                <a:solidFill>
                  <a:srgbClr val="FEFCE6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statement</a:t>
            </a:r>
            <a:r>
              <a:rPr lang="fr-FR" sz="2000" b="1" dirty="0">
                <a:solidFill>
                  <a:srgbClr val="FEFCE6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sz="2000" b="1" dirty="0">
                <a:solidFill>
                  <a:srgbClr val="FEFCE6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Solution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sz="2000" b="1" dirty="0">
                <a:solidFill>
                  <a:srgbClr val="FEFCE6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Value proposition </a:t>
            </a:r>
          </a:p>
        </p:txBody>
      </p:sp>
      <p:pic>
        <p:nvPicPr>
          <p:cNvPr id="6" name="Travel goose ">
            <a:hlinkClick r:id="" action="ppaction://media"/>
            <a:extLst>
              <a:ext uri="{FF2B5EF4-FFF2-40B4-BE49-F238E27FC236}">
                <a16:creationId xmlns:a16="http://schemas.microsoft.com/office/drawing/2014/main" id="{3228DD08-EC13-0CA5-20A4-4FA9272175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>
            <a:lum/>
          </a:blip>
          <a:srcRect l="11196" t="1204" r="12283" b="4391"/>
          <a:stretch/>
        </p:blipFill>
        <p:spPr>
          <a:xfrm>
            <a:off x="-390526" y="2194263"/>
            <a:ext cx="4717483" cy="31968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423ADFA-BEF9-0898-120D-43A1EC7958A7}"/>
              </a:ext>
            </a:extLst>
          </p:cNvPr>
          <p:cNvSpPr txBox="1"/>
          <p:nvPr/>
        </p:nvSpPr>
        <p:spPr>
          <a:xfrm>
            <a:off x="5524008" y="1093133"/>
            <a:ext cx="93831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 err="1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Today’s</a:t>
            </a:r>
            <a:r>
              <a:rPr lang="fr-FR" sz="4000" b="1" dirty="0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fr-FR" sz="4000" b="1" dirty="0" err="1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Presentation</a:t>
            </a:r>
            <a:r>
              <a:rPr lang="fr-FR" sz="4000" b="1" dirty="0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009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5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2D682B-D561-1B0B-C0EA-5F65979C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bleu, Bleu électrique, Azure, ciel&#10;&#10;Description générée automatiquement">
            <a:extLst>
              <a:ext uri="{FF2B5EF4-FFF2-40B4-BE49-F238E27FC236}">
                <a16:creationId xmlns:a16="http://schemas.microsoft.com/office/drawing/2014/main" id="{12F88EF6-1534-75BE-960A-364AF01C8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667000" y="-2666998"/>
            <a:ext cx="6858001" cy="1219199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A2A18B-1F97-DDBA-BE39-B97C5DDF6943}"/>
              </a:ext>
            </a:extLst>
          </p:cNvPr>
          <p:cNvSpPr/>
          <p:nvPr/>
        </p:nvSpPr>
        <p:spPr>
          <a:xfrm>
            <a:off x="-105103" y="1"/>
            <a:ext cx="3638878" cy="6858000"/>
          </a:xfrm>
          <a:prstGeom prst="rect">
            <a:avLst/>
          </a:prstGeom>
          <a:solidFill>
            <a:srgbClr val="5E8B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C5D0B39-F19D-AB71-0D19-06D24632F282}"/>
              </a:ext>
            </a:extLst>
          </p:cNvPr>
          <p:cNvSpPr txBox="1"/>
          <p:nvPr/>
        </p:nvSpPr>
        <p:spPr>
          <a:xfrm>
            <a:off x="4130963" y="1582160"/>
            <a:ext cx="83406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TECHNOLOGICAL  FACTORS  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2B5EDC76-354F-2F77-66B6-9106933F3381}"/>
              </a:ext>
            </a:extLst>
          </p:cNvPr>
          <p:cNvCxnSpPr>
            <a:cxnSpLocks/>
          </p:cNvCxnSpPr>
          <p:nvPr/>
        </p:nvCxnSpPr>
        <p:spPr>
          <a:xfrm flipH="1">
            <a:off x="5282014" y="2290046"/>
            <a:ext cx="6909985" cy="0"/>
          </a:xfrm>
          <a:prstGeom prst="line">
            <a:avLst/>
          </a:prstGeom>
          <a:ln w="76200">
            <a:solidFill>
              <a:srgbClr val="223244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1476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2D682B-D561-1B0B-C0EA-5F65979C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bleu, Bleu électrique, Azure, ciel&#10;&#10;Description générée automatiquement">
            <a:extLst>
              <a:ext uri="{FF2B5EF4-FFF2-40B4-BE49-F238E27FC236}">
                <a16:creationId xmlns:a16="http://schemas.microsoft.com/office/drawing/2014/main" id="{12F88EF6-1534-75BE-960A-364AF01C8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667000" y="-2666998"/>
            <a:ext cx="6858001" cy="1219199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A2A18B-1F97-DDBA-BE39-B97C5DDF6943}"/>
              </a:ext>
            </a:extLst>
          </p:cNvPr>
          <p:cNvSpPr/>
          <p:nvPr/>
        </p:nvSpPr>
        <p:spPr>
          <a:xfrm>
            <a:off x="-105103" y="1"/>
            <a:ext cx="3638878" cy="6858000"/>
          </a:xfrm>
          <a:prstGeom prst="rect">
            <a:avLst/>
          </a:prstGeom>
          <a:solidFill>
            <a:srgbClr val="5E8B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C5D0B39-F19D-AB71-0D19-06D24632F282}"/>
              </a:ext>
            </a:extLst>
          </p:cNvPr>
          <p:cNvSpPr txBox="1"/>
          <p:nvPr/>
        </p:nvSpPr>
        <p:spPr>
          <a:xfrm>
            <a:off x="4130963" y="1582160"/>
            <a:ext cx="83406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TECHNOLOGICAL  FACTORS  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2B5EDC76-354F-2F77-66B6-9106933F3381}"/>
              </a:ext>
            </a:extLst>
          </p:cNvPr>
          <p:cNvCxnSpPr>
            <a:cxnSpLocks/>
          </p:cNvCxnSpPr>
          <p:nvPr/>
        </p:nvCxnSpPr>
        <p:spPr>
          <a:xfrm flipH="1">
            <a:off x="5282014" y="2290046"/>
            <a:ext cx="6909985" cy="0"/>
          </a:xfrm>
          <a:prstGeom prst="line">
            <a:avLst/>
          </a:prstGeom>
          <a:ln w="76200">
            <a:solidFill>
              <a:srgbClr val="223244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959319F-6F84-0C82-2369-FC0EDC2EE765}"/>
              </a:ext>
            </a:extLst>
          </p:cNvPr>
          <p:cNvSpPr txBox="1"/>
          <p:nvPr/>
        </p:nvSpPr>
        <p:spPr>
          <a:xfrm>
            <a:off x="3836578" y="3429000"/>
            <a:ext cx="80526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rgbClr val="FEFCE6"/>
                </a:solidFill>
              </a:rPr>
              <a:t>-</a:t>
            </a:r>
            <a:r>
              <a:rPr lang="fr-FR" sz="2200" dirty="0" err="1">
                <a:solidFill>
                  <a:srgbClr val="FEFCE6"/>
                </a:solidFill>
              </a:rPr>
              <a:t>Augmented</a:t>
            </a:r>
            <a:r>
              <a:rPr lang="fr-FR" sz="2200" dirty="0">
                <a:solidFill>
                  <a:srgbClr val="FEFCE6"/>
                </a:solidFill>
              </a:rPr>
              <a:t> reality </a:t>
            </a:r>
          </a:p>
          <a:p>
            <a:endParaRPr lang="fr-FR" sz="2200" dirty="0">
              <a:solidFill>
                <a:srgbClr val="FEFCE6"/>
              </a:solidFill>
            </a:endParaRPr>
          </a:p>
          <a:p>
            <a:endParaRPr lang="fr-FR" sz="2200" dirty="0">
              <a:solidFill>
                <a:srgbClr val="FEFCE6"/>
              </a:solidFill>
            </a:endParaRPr>
          </a:p>
          <a:p>
            <a:endParaRPr lang="fr-FR" sz="2200" dirty="0">
              <a:solidFill>
                <a:srgbClr val="FEFC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5259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2D682B-D561-1B0B-C0EA-5F65979C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bleu, Bleu électrique, Azure, ciel&#10;&#10;Description générée automatiquement">
            <a:extLst>
              <a:ext uri="{FF2B5EF4-FFF2-40B4-BE49-F238E27FC236}">
                <a16:creationId xmlns:a16="http://schemas.microsoft.com/office/drawing/2014/main" id="{12F88EF6-1534-75BE-960A-364AF01C8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667000" y="-2666998"/>
            <a:ext cx="6858001" cy="1219199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A2A18B-1F97-DDBA-BE39-B97C5DDF6943}"/>
              </a:ext>
            </a:extLst>
          </p:cNvPr>
          <p:cNvSpPr/>
          <p:nvPr/>
        </p:nvSpPr>
        <p:spPr>
          <a:xfrm>
            <a:off x="-105103" y="1"/>
            <a:ext cx="3638878" cy="6858000"/>
          </a:xfrm>
          <a:prstGeom prst="rect">
            <a:avLst/>
          </a:prstGeom>
          <a:solidFill>
            <a:srgbClr val="5E8B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C5D0B39-F19D-AB71-0D19-06D24632F282}"/>
              </a:ext>
            </a:extLst>
          </p:cNvPr>
          <p:cNvSpPr txBox="1"/>
          <p:nvPr/>
        </p:nvSpPr>
        <p:spPr>
          <a:xfrm>
            <a:off x="4130963" y="1582160"/>
            <a:ext cx="83406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TECHNOLOGICAL  FACTORS  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2B5EDC76-354F-2F77-66B6-9106933F3381}"/>
              </a:ext>
            </a:extLst>
          </p:cNvPr>
          <p:cNvCxnSpPr>
            <a:cxnSpLocks/>
          </p:cNvCxnSpPr>
          <p:nvPr/>
        </p:nvCxnSpPr>
        <p:spPr>
          <a:xfrm flipH="1">
            <a:off x="5282014" y="2290046"/>
            <a:ext cx="6909985" cy="0"/>
          </a:xfrm>
          <a:prstGeom prst="line">
            <a:avLst/>
          </a:prstGeom>
          <a:ln w="76200">
            <a:solidFill>
              <a:srgbClr val="223244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E959319F-6F84-0C82-2369-FC0EDC2EE765}"/>
              </a:ext>
            </a:extLst>
          </p:cNvPr>
          <p:cNvSpPr txBox="1"/>
          <p:nvPr/>
        </p:nvSpPr>
        <p:spPr>
          <a:xfrm>
            <a:off x="3836578" y="3429000"/>
            <a:ext cx="80526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dirty="0">
                <a:solidFill>
                  <a:srgbClr val="FEFCE6"/>
                </a:solidFill>
              </a:rPr>
              <a:t>-</a:t>
            </a:r>
            <a:r>
              <a:rPr lang="fr-FR" sz="2200" dirty="0" err="1">
                <a:solidFill>
                  <a:srgbClr val="FEFCE6"/>
                </a:solidFill>
              </a:rPr>
              <a:t>Augmented</a:t>
            </a:r>
            <a:r>
              <a:rPr lang="fr-FR" sz="2200" dirty="0">
                <a:solidFill>
                  <a:srgbClr val="FEFCE6"/>
                </a:solidFill>
              </a:rPr>
              <a:t> reality </a:t>
            </a:r>
          </a:p>
          <a:p>
            <a:endParaRPr lang="fr-FR" sz="2200" dirty="0">
              <a:solidFill>
                <a:srgbClr val="FEFCE6"/>
              </a:solidFill>
            </a:endParaRPr>
          </a:p>
          <a:p>
            <a:endParaRPr lang="fr-FR" sz="2200" dirty="0">
              <a:solidFill>
                <a:srgbClr val="FEFCE6"/>
              </a:solidFill>
            </a:endParaRPr>
          </a:p>
          <a:p>
            <a:r>
              <a:rPr lang="fr-FR" sz="2200" dirty="0">
                <a:solidFill>
                  <a:srgbClr val="FEFCE6"/>
                </a:solidFill>
              </a:rPr>
              <a:t>-</a:t>
            </a:r>
            <a:r>
              <a:rPr lang="fr-FR" sz="2200" dirty="0" err="1">
                <a:solidFill>
                  <a:srgbClr val="FEFCE6"/>
                </a:solidFill>
              </a:rPr>
              <a:t>Visualize</a:t>
            </a:r>
            <a:r>
              <a:rPr lang="fr-FR" sz="2200" dirty="0">
                <a:solidFill>
                  <a:srgbClr val="FEFCE6"/>
                </a:solidFill>
              </a:rPr>
              <a:t> and </a:t>
            </a:r>
            <a:r>
              <a:rPr lang="fr-FR" sz="2200" dirty="0" err="1">
                <a:solidFill>
                  <a:srgbClr val="FEFCE6"/>
                </a:solidFill>
              </a:rPr>
              <a:t>customize</a:t>
            </a:r>
            <a:r>
              <a:rPr lang="fr-FR" sz="2200" dirty="0">
                <a:solidFill>
                  <a:srgbClr val="FEFCE6"/>
                </a:solidFill>
              </a:rPr>
              <a:t> </a:t>
            </a:r>
            <a:r>
              <a:rPr lang="fr-FR" sz="2200" dirty="0" err="1">
                <a:solidFill>
                  <a:srgbClr val="FEFCE6"/>
                </a:solidFill>
              </a:rPr>
              <a:t>their</a:t>
            </a:r>
            <a:r>
              <a:rPr lang="fr-FR" sz="2200" dirty="0">
                <a:solidFill>
                  <a:srgbClr val="FEFCE6"/>
                </a:solidFill>
              </a:rPr>
              <a:t> bag s in real-time </a:t>
            </a:r>
          </a:p>
        </p:txBody>
      </p:sp>
    </p:spTree>
    <p:extLst>
      <p:ext uri="{BB962C8B-B14F-4D97-AF65-F5344CB8AC3E}">
        <p14:creationId xmlns:p14="http://schemas.microsoft.com/office/powerpoint/2010/main" val="12686855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2D682B-D561-1B0B-C0EA-5F65979C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bleu, Bleu électrique, Azure, ciel&#10;&#10;Description générée automatiquement">
            <a:extLst>
              <a:ext uri="{FF2B5EF4-FFF2-40B4-BE49-F238E27FC236}">
                <a16:creationId xmlns:a16="http://schemas.microsoft.com/office/drawing/2014/main" id="{12F88EF6-1534-75BE-960A-364AF01C8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667000" y="-2666998"/>
            <a:ext cx="6858001" cy="12191998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32DFE63-37F8-3719-7FD2-56F6C916AF7E}"/>
              </a:ext>
            </a:extLst>
          </p:cNvPr>
          <p:cNvSpPr/>
          <p:nvPr/>
        </p:nvSpPr>
        <p:spPr>
          <a:xfrm>
            <a:off x="-105103" y="1"/>
            <a:ext cx="3638878" cy="6858000"/>
          </a:xfrm>
          <a:prstGeom prst="rect">
            <a:avLst/>
          </a:prstGeom>
          <a:solidFill>
            <a:srgbClr val="5E8B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63D122B-65EE-11AC-40BD-0ADFCEF469BE}"/>
              </a:ext>
            </a:extLst>
          </p:cNvPr>
          <p:cNvSpPr txBox="1"/>
          <p:nvPr/>
        </p:nvSpPr>
        <p:spPr>
          <a:xfrm>
            <a:off x="5367819" y="2967335"/>
            <a:ext cx="85054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5400" b="1" dirty="0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CONCLUSION </a:t>
            </a:r>
          </a:p>
        </p:txBody>
      </p:sp>
    </p:spTree>
    <p:extLst>
      <p:ext uri="{BB962C8B-B14F-4D97-AF65-F5344CB8AC3E}">
        <p14:creationId xmlns:p14="http://schemas.microsoft.com/office/powerpoint/2010/main" val="1685046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312570D6-A76F-F2C6-E618-7FD6353038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 descr="Une image contenant bleu, Bleu électrique, Azure, ciel&#10;&#10;Description générée automatiquement">
            <a:extLst>
              <a:ext uri="{FF2B5EF4-FFF2-40B4-BE49-F238E27FC236}">
                <a16:creationId xmlns:a16="http://schemas.microsoft.com/office/drawing/2014/main" id="{1334C1BA-22CC-955A-5A8E-DBAD7A3A1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906932" y="-2906932"/>
            <a:ext cx="7292537" cy="1310640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4471DEF-6809-2B45-6F1B-C643CDB9C3CA}"/>
              </a:ext>
            </a:extLst>
          </p:cNvPr>
          <p:cNvSpPr txBox="1"/>
          <p:nvPr/>
        </p:nvSpPr>
        <p:spPr>
          <a:xfrm>
            <a:off x="5524008" y="2427165"/>
            <a:ext cx="9486900" cy="2349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sz="2000" b="1" dirty="0" err="1">
                <a:solidFill>
                  <a:srgbClr val="FEFCE6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Problem</a:t>
            </a:r>
            <a:r>
              <a:rPr lang="fr-FR" sz="2000" b="1" dirty="0">
                <a:solidFill>
                  <a:srgbClr val="FEFCE6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 </a:t>
            </a:r>
            <a:r>
              <a:rPr lang="fr-FR" sz="2000" b="1" dirty="0" err="1">
                <a:solidFill>
                  <a:srgbClr val="FEFCE6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statement</a:t>
            </a:r>
            <a:r>
              <a:rPr lang="fr-FR" sz="2000" b="1" dirty="0">
                <a:solidFill>
                  <a:srgbClr val="FEFCE6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sz="2000" b="1" dirty="0">
                <a:solidFill>
                  <a:srgbClr val="FEFCE6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Solution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sz="2000" b="1" dirty="0">
                <a:solidFill>
                  <a:srgbClr val="FEFCE6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Value proposition 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fr-FR" sz="2000" b="1" dirty="0">
                <a:solidFill>
                  <a:srgbClr val="FEFCE6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Target audience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fr-FR" sz="2000" b="1" dirty="0">
              <a:solidFill>
                <a:srgbClr val="FEFCE6"/>
              </a:solidFill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pic>
        <p:nvPicPr>
          <p:cNvPr id="6" name="Travel goose ">
            <a:hlinkClick r:id="" action="ppaction://media"/>
            <a:extLst>
              <a:ext uri="{FF2B5EF4-FFF2-40B4-BE49-F238E27FC236}">
                <a16:creationId xmlns:a16="http://schemas.microsoft.com/office/drawing/2014/main" id="{3228DD08-EC13-0CA5-20A4-4FA9272175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>
            <a:lum/>
          </a:blip>
          <a:srcRect l="11196" t="1204" r="12283" b="4391"/>
          <a:stretch/>
        </p:blipFill>
        <p:spPr>
          <a:xfrm>
            <a:off x="-390526" y="2194263"/>
            <a:ext cx="4717483" cy="31968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423ADFA-BEF9-0898-120D-43A1EC7958A7}"/>
              </a:ext>
            </a:extLst>
          </p:cNvPr>
          <p:cNvSpPr txBox="1"/>
          <p:nvPr/>
        </p:nvSpPr>
        <p:spPr>
          <a:xfrm>
            <a:off x="5524008" y="1093133"/>
            <a:ext cx="93831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 err="1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Today’s</a:t>
            </a:r>
            <a:r>
              <a:rPr lang="fr-FR" sz="4000" b="1" dirty="0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fr-FR" sz="4000" b="1" dirty="0" err="1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Presentation</a:t>
            </a:r>
            <a:r>
              <a:rPr lang="fr-FR" sz="4000" b="1" dirty="0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213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5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312570D6-A76F-F2C6-E618-7FD6353038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 descr="Une image contenant bleu, Bleu électrique, Azure, ciel&#10;&#10;Description générée automatiquement">
            <a:extLst>
              <a:ext uri="{FF2B5EF4-FFF2-40B4-BE49-F238E27FC236}">
                <a16:creationId xmlns:a16="http://schemas.microsoft.com/office/drawing/2014/main" id="{1334C1BA-22CC-955A-5A8E-DBAD7A3A1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906932" y="-2906932"/>
            <a:ext cx="7292537" cy="1310640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4471DEF-6809-2B45-6F1B-C643CDB9C3CA}"/>
              </a:ext>
            </a:extLst>
          </p:cNvPr>
          <p:cNvSpPr txBox="1"/>
          <p:nvPr/>
        </p:nvSpPr>
        <p:spPr>
          <a:xfrm>
            <a:off x="5524008" y="2427165"/>
            <a:ext cx="9486900" cy="2811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sz="2000" b="1" dirty="0" err="1">
                <a:solidFill>
                  <a:srgbClr val="FEFCE6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Problem</a:t>
            </a:r>
            <a:r>
              <a:rPr lang="fr-FR" sz="2000" b="1" dirty="0">
                <a:solidFill>
                  <a:srgbClr val="FEFCE6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 </a:t>
            </a:r>
            <a:r>
              <a:rPr lang="fr-FR" sz="2000" b="1" dirty="0" err="1">
                <a:solidFill>
                  <a:srgbClr val="FEFCE6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statement</a:t>
            </a:r>
            <a:r>
              <a:rPr lang="fr-FR" sz="2000" b="1" dirty="0">
                <a:solidFill>
                  <a:srgbClr val="FEFCE6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sz="2000" b="1" dirty="0">
                <a:solidFill>
                  <a:srgbClr val="FEFCE6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Solution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sz="2000" b="1" dirty="0">
                <a:solidFill>
                  <a:srgbClr val="FEFCE6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Value proposition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sz="2000" b="1" dirty="0">
                <a:solidFill>
                  <a:srgbClr val="FEFCE6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Target audience 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fr-FR" sz="2000" b="1" dirty="0">
                <a:solidFill>
                  <a:srgbClr val="FEFCE6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SWOT </a:t>
            </a:r>
            <a:r>
              <a:rPr lang="fr-FR" sz="2000" b="1" dirty="0" err="1">
                <a:solidFill>
                  <a:srgbClr val="FEFCE6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analysis</a:t>
            </a:r>
            <a:r>
              <a:rPr lang="fr-FR" sz="2000" b="1" dirty="0">
                <a:solidFill>
                  <a:srgbClr val="FEFCE6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fr-FR" sz="2000" b="1" dirty="0">
              <a:solidFill>
                <a:srgbClr val="FEFCE6"/>
              </a:solidFill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pic>
        <p:nvPicPr>
          <p:cNvPr id="6" name="Travel goose ">
            <a:hlinkClick r:id="" action="ppaction://media"/>
            <a:extLst>
              <a:ext uri="{FF2B5EF4-FFF2-40B4-BE49-F238E27FC236}">
                <a16:creationId xmlns:a16="http://schemas.microsoft.com/office/drawing/2014/main" id="{3228DD08-EC13-0CA5-20A4-4FA9272175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>
            <a:lum/>
          </a:blip>
          <a:srcRect l="11196" t="1204" r="12283" b="4391"/>
          <a:stretch/>
        </p:blipFill>
        <p:spPr>
          <a:xfrm>
            <a:off x="-390526" y="2194263"/>
            <a:ext cx="4717483" cy="31968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423ADFA-BEF9-0898-120D-43A1EC7958A7}"/>
              </a:ext>
            </a:extLst>
          </p:cNvPr>
          <p:cNvSpPr txBox="1"/>
          <p:nvPr/>
        </p:nvSpPr>
        <p:spPr>
          <a:xfrm>
            <a:off x="5524008" y="1093133"/>
            <a:ext cx="93831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 err="1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Today’s</a:t>
            </a:r>
            <a:r>
              <a:rPr lang="fr-FR" sz="4000" b="1" dirty="0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fr-FR" sz="4000" b="1" dirty="0" err="1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Presentation</a:t>
            </a:r>
            <a:r>
              <a:rPr lang="fr-FR" sz="4000" b="1" dirty="0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124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5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312570D6-A76F-F2C6-E618-7FD6353038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" name="Image 4" descr="Une image contenant bleu, Bleu électrique, Azure, ciel&#10;&#10;Description générée automatiquement">
            <a:extLst>
              <a:ext uri="{FF2B5EF4-FFF2-40B4-BE49-F238E27FC236}">
                <a16:creationId xmlns:a16="http://schemas.microsoft.com/office/drawing/2014/main" id="{1334C1BA-22CC-955A-5A8E-DBAD7A3A1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906932" y="-2906932"/>
            <a:ext cx="7292537" cy="1310640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4471DEF-6809-2B45-6F1B-C643CDB9C3CA}"/>
              </a:ext>
            </a:extLst>
          </p:cNvPr>
          <p:cNvSpPr txBox="1"/>
          <p:nvPr/>
        </p:nvSpPr>
        <p:spPr>
          <a:xfrm>
            <a:off x="5524008" y="2427165"/>
            <a:ext cx="9486900" cy="2811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sz="2000" b="1" dirty="0" err="1">
                <a:solidFill>
                  <a:srgbClr val="FEFCE6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Problem</a:t>
            </a:r>
            <a:r>
              <a:rPr lang="fr-FR" sz="2000" b="1" dirty="0">
                <a:solidFill>
                  <a:srgbClr val="FEFCE6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 </a:t>
            </a:r>
            <a:r>
              <a:rPr lang="fr-FR" sz="2000" b="1" dirty="0" err="1">
                <a:solidFill>
                  <a:srgbClr val="FEFCE6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statement</a:t>
            </a:r>
            <a:r>
              <a:rPr lang="fr-FR" sz="2000" b="1" dirty="0">
                <a:solidFill>
                  <a:srgbClr val="FEFCE6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sz="2000" b="1" dirty="0">
                <a:solidFill>
                  <a:srgbClr val="FEFCE6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Solution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sz="2000" b="1" dirty="0">
                <a:solidFill>
                  <a:srgbClr val="FEFCE6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Value proposition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sz="2000" b="1" dirty="0">
                <a:solidFill>
                  <a:srgbClr val="FEFCE6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Target audience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sz="2000" b="1" dirty="0">
                <a:solidFill>
                  <a:srgbClr val="FEFCE6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SWOT </a:t>
            </a:r>
            <a:r>
              <a:rPr lang="fr-FR" sz="2000" b="1" dirty="0" err="1">
                <a:solidFill>
                  <a:srgbClr val="FEFCE6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analysis</a:t>
            </a:r>
            <a:r>
              <a:rPr lang="fr-FR" sz="2000" b="1" dirty="0">
                <a:solidFill>
                  <a:srgbClr val="FEFCE6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fr-FR" sz="2000" b="1" dirty="0" err="1">
                <a:solidFill>
                  <a:srgbClr val="FEFCE6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Market</a:t>
            </a:r>
            <a:r>
              <a:rPr lang="fr-FR" sz="2000" b="1" dirty="0">
                <a:solidFill>
                  <a:srgbClr val="FEFCE6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 Opportunity (</a:t>
            </a:r>
            <a:r>
              <a:rPr lang="fr-FR" sz="2000" b="1" dirty="0" err="1">
                <a:solidFill>
                  <a:srgbClr val="FEFCE6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according</a:t>
            </a:r>
            <a:r>
              <a:rPr lang="fr-FR" sz="2000" b="1" dirty="0">
                <a:solidFill>
                  <a:srgbClr val="FEFCE6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 to the PESTLE </a:t>
            </a:r>
            <a:r>
              <a:rPr lang="fr-FR" sz="2000" b="1" dirty="0" err="1">
                <a:solidFill>
                  <a:srgbClr val="FEFCE6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analysis</a:t>
            </a:r>
            <a:r>
              <a:rPr lang="fr-FR" sz="2000" b="1" dirty="0">
                <a:solidFill>
                  <a:srgbClr val="FEFCE6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)</a:t>
            </a:r>
          </a:p>
        </p:txBody>
      </p:sp>
      <p:pic>
        <p:nvPicPr>
          <p:cNvPr id="6" name="Travel goose ">
            <a:hlinkClick r:id="" action="ppaction://media"/>
            <a:extLst>
              <a:ext uri="{FF2B5EF4-FFF2-40B4-BE49-F238E27FC236}">
                <a16:creationId xmlns:a16="http://schemas.microsoft.com/office/drawing/2014/main" id="{3228DD08-EC13-0CA5-20A4-4FA9272175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>
            <a:lum/>
          </a:blip>
          <a:srcRect l="11196" t="1204" r="12283" b="4391"/>
          <a:stretch/>
        </p:blipFill>
        <p:spPr>
          <a:xfrm>
            <a:off x="-390526" y="2194263"/>
            <a:ext cx="4717483" cy="31968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423ADFA-BEF9-0898-120D-43A1EC7958A7}"/>
              </a:ext>
            </a:extLst>
          </p:cNvPr>
          <p:cNvSpPr txBox="1"/>
          <p:nvPr/>
        </p:nvSpPr>
        <p:spPr>
          <a:xfrm>
            <a:off x="5524008" y="1093133"/>
            <a:ext cx="93831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 err="1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Today’s</a:t>
            </a:r>
            <a:r>
              <a:rPr lang="fr-FR" sz="4000" b="1" dirty="0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fr-FR" sz="4000" b="1" dirty="0" err="1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Presentation</a:t>
            </a:r>
            <a:r>
              <a:rPr lang="fr-FR" sz="4000" b="1" dirty="0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018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5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2D682B-D561-1B0B-C0EA-5F65979CE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bleu, Bleu électrique, Azure, ciel&#10;&#10;Description générée automatiquement">
            <a:extLst>
              <a:ext uri="{FF2B5EF4-FFF2-40B4-BE49-F238E27FC236}">
                <a16:creationId xmlns:a16="http://schemas.microsoft.com/office/drawing/2014/main" id="{12F88EF6-1534-75BE-960A-364AF01C8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467302" y="-2719552"/>
            <a:ext cx="7152294" cy="12297103"/>
          </a:xfr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4798586-2D3C-6DE2-85A4-46CF22A0F5C7}"/>
              </a:ext>
            </a:extLst>
          </p:cNvPr>
          <p:cNvSpPr/>
          <p:nvPr/>
        </p:nvSpPr>
        <p:spPr>
          <a:xfrm>
            <a:off x="-105103" y="-147148"/>
            <a:ext cx="3638878" cy="7152295"/>
          </a:xfrm>
          <a:prstGeom prst="rect">
            <a:avLst/>
          </a:prstGeom>
          <a:solidFill>
            <a:srgbClr val="5E8B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5D4A0F0-436B-82C6-54F7-E65C08EB53F6}"/>
              </a:ext>
            </a:extLst>
          </p:cNvPr>
          <p:cNvSpPr txBox="1"/>
          <p:nvPr/>
        </p:nvSpPr>
        <p:spPr>
          <a:xfrm>
            <a:off x="3686503" y="2874745"/>
            <a:ext cx="76672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6000" b="1" dirty="0">
                <a:solidFill>
                  <a:srgbClr val="FEFCE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1. THE PROBLEM</a:t>
            </a:r>
          </a:p>
        </p:txBody>
      </p:sp>
      <p:pic>
        <p:nvPicPr>
          <p:cNvPr id="10" name="Image 9" descr="Une image contenant habits, robe, chaussures, femme&#10;&#10;Description générée automatiquement">
            <a:extLst>
              <a:ext uri="{FF2B5EF4-FFF2-40B4-BE49-F238E27FC236}">
                <a16:creationId xmlns:a16="http://schemas.microsoft.com/office/drawing/2014/main" id="{6D0EDE48-46D9-4793-6B4C-C63A1FE86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75213" y="767867"/>
            <a:ext cx="5322263" cy="532226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503AE5F7-FA64-EF1C-0C1C-C3CA84627B6D}"/>
              </a:ext>
            </a:extLst>
          </p:cNvPr>
          <p:cNvSpPr txBox="1"/>
          <p:nvPr/>
        </p:nvSpPr>
        <p:spPr>
          <a:xfrm rot="19934416">
            <a:off x="1341429" y="1694299"/>
            <a:ext cx="342341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535B6C"/>
                </a:solidFill>
              </a:rPr>
              <a:t>?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33140BD-F7DE-834A-CDCC-73B33A0F1DEC}"/>
              </a:ext>
            </a:extLst>
          </p:cNvPr>
          <p:cNvSpPr txBox="1"/>
          <p:nvPr/>
        </p:nvSpPr>
        <p:spPr>
          <a:xfrm>
            <a:off x="1638280" y="1570210"/>
            <a:ext cx="2952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solidFill>
                  <a:srgbClr val="535B6C"/>
                </a:solidFill>
              </a:rPr>
              <a:t>?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6D3E3D8-EAA1-0AC5-26F6-550C91FA4983}"/>
              </a:ext>
            </a:extLst>
          </p:cNvPr>
          <p:cNvSpPr txBox="1"/>
          <p:nvPr/>
        </p:nvSpPr>
        <p:spPr>
          <a:xfrm rot="894402">
            <a:off x="1946856" y="1694298"/>
            <a:ext cx="3238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solidFill>
                  <a:srgbClr val="535B6C"/>
                </a:solidFill>
              </a:rPr>
              <a:t>?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860249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3901</TotalTime>
  <Words>921</Words>
  <Application>Microsoft Macintosh PowerPoint</Application>
  <PresentationFormat>Grand écran</PresentationFormat>
  <Paragraphs>226</Paragraphs>
  <Slides>53</Slides>
  <Notes>8</Notes>
  <HiddenSlides>0</HiddenSlides>
  <MMClips>8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Calibri Light</vt:lpstr>
      <vt:lpstr>Gill Sans</vt:lpstr>
      <vt:lpstr>Gill Sans SemiBold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Nina Sitbon</dc:creator>
  <cp:lastModifiedBy>Nina Sitbon</cp:lastModifiedBy>
  <cp:revision>2</cp:revision>
  <dcterms:created xsi:type="dcterms:W3CDTF">2023-11-28T18:28:14Z</dcterms:created>
  <dcterms:modified xsi:type="dcterms:W3CDTF">2023-12-01T20:26:30Z</dcterms:modified>
</cp:coreProperties>
</file>